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23"/>
  </p:notesMasterIdLst>
  <p:sldIdLst>
    <p:sldId id="256" r:id="rId2"/>
    <p:sldId id="259" r:id="rId3"/>
    <p:sldId id="277" r:id="rId4"/>
    <p:sldId id="260" r:id="rId5"/>
    <p:sldId id="258" r:id="rId6"/>
    <p:sldId id="261" r:id="rId7"/>
    <p:sldId id="262" r:id="rId8"/>
    <p:sldId id="437" r:id="rId9"/>
    <p:sldId id="265" r:id="rId10"/>
    <p:sldId id="268" r:id="rId11"/>
    <p:sldId id="269" r:id="rId12"/>
    <p:sldId id="266" r:id="rId13"/>
    <p:sldId id="267" r:id="rId14"/>
    <p:sldId id="270" r:id="rId15"/>
    <p:sldId id="438" r:id="rId16"/>
    <p:sldId id="278" r:id="rId17"/>
    <p:sldId id="272" r:id="rId18"/>
    <p:sldId id="273" r:id="rId19"/>
    <p:sldId id="275" r:id="rId20"/>
    <p:sldId id="439" r:id="rId21"/>
    <p:sldId id="43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3" autoAdjust="0"/>
    <p:restoredTop sz="78947" autoAdjust="0"/>
  </p:normalViewPr>
  <p:slideViewPr>
    <p:cSldViewPr snapToGrid="0">
      <p:cViewPr varScale="1">
        <p:scale>
          <a:sx n="90" d="100"/>
          <a:sy n="90" d="100"/>
        </p:scale>
        <p:origin x="10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05848B-D19E-4699-936E-C1087A3E2E0D}"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en-US"/>
        </a:p>
      </dgm:t>
    </dgm:pt>
    <dgm:pt modelId="{A37192AC-9FA7-497C-A212-4921AD681306}">
      <dgm:prSet phldrT="[Text]" custT="1"/>
      <dgm:spPr>
        <a:solidFill>
          <a:srgbClr val="FF0000"/>
        </a:solidFill>
      </dgm:spPr>
      <dgm:t>
        <a:bodyPr/>
        <a:lstStyle/>
        <a:p>
          <a:r>
            <a:rPr lang="en-US" sz="2800" dirty="0">
              <a:solidFill>
                <a:schemeClr val="tx1"/>
              </a:solidFill>
            </a:rPr>
            <a:t>Termination</a:t>
          </a:r>
        </a:p>
        <a:p>
          <a:r>
            <a:rPr lang="en-US" sz="2800" dirty="0">
              <a:solidFill>
                <a:schemeClr val="tx1"/>
              </a:solidFill>
            </a:rPr>
            <a:t>S7,TESPA</a:t>
          </a:r>
        </a:p>
      </dgm:t>
    </dgm:pt>
    <dgm:pt modelId="{0CE1A27A-F296-4495-9217-70B9240924CD}" type="parTrans" cxnId="{F013585A-46B6-40E7-A9F6-C2B3EC0BAED3}">
      <dgm:prSet/>
      <dgm:spPr/>
      <dgm:t>
        <a:bodyPr/>
        <a:lstStyle/>
        <a:p>
          <a:endParaRPr lang="en-US"/>
        </a:p>
      </dgm:t>
    </dgm:pt>
    <dgm:pt modelId="{FA9DFBF9-7838-4004-8046-83FC67A9005D}" type="sibTrans" cxnId="{F013585A-46B6-40E7-A9F6-C2B3EC0BAED3}">
      <dgm:prSet/>
      <dgm:spPr/>
      <dgm:t>
        <a:bodyPr/>
        <a:lstStyle/>
        <a:p>
          <a:endParaRPr lang="en-US"/>
        </a:p>
      </dgm:t>
    </dgm:pt>
    <dgm:pt modelId="{FB7AAFA0-646B-4021-B9E2-1F7F3FBF486F}">
      <dgm:prSet phldrT="[Text]" custT="1"/>
      <dgm:spPr>
        <a:solidFill>
          <a:srgbClr val="00B050"/>
        </a:solidFill>
      </dgm:spPr>
      <dgm:t>
        <a:bodyPr/>
        <a:lstStyle/>
        <a:p>
          <a:pPr>
            <a:buAutoNum type="arabicPeriod"/>
          </a:pPr>
          <a:r>
            <a:rPr lang="en-US" sz="1800" i="1" dirty="0">
              <a:solidFill>
                <a:schemeClr val="tx1"/>
              </a:solidFill>
            </a:rPr>
            <a:t>by mutual consent of the employer and employee; </a:t>
          </a:r>
          <a:endParaRPr lang="en-US" sz="1800" dirty="0">
            <a:solidFill>
              <a:schemeClr val="tx1"/>
            </a:solidFill>
          </a:endParaRPr>
        </a:p>
      </dgm:t>
    </dgm:pt>
    <dgm:pt modelId="{BE2B3FFA-F234-4833-9F34-0316E4F05ECE}" type="parTrans" cxnId="{13821668-0561-4A8E-9AB9-70AE2C1724A3}">
      <dgm:prSet/>
      <dgm:spPr/>
      <dgm:t>
        <a:bodyPr/>
        <a:lstStyle/>
        <a:p>
          <a:endParaRPr lang="en-US"/>
        </a:p>
      </dgm:t>
    </dgm:pt>
    <dgm:pt modelId="{04A89CE2-9545-4DC7-A520-4A29A009A03B}" type="sibTrans" cxnId="{13821668-0561-4A8E-9AB9-70AE2C1724A3}">
      <dgm:prSet/>
      <dgm:spPr/>
      <dgm:t>
        <a:bodyPr/>
        <a:lstStyle/>
        <a:p>
          <a:endParaRPr lang="en-US"/>
        </a:p>
      </dgm:t>
    </dgm:pt>
    <dgm:pt modelId="{BF123FEB-C53A-4A83-A17D-5CACE3536D36}">
      <dgm:prSet custT="1"/>
      <dgm:spPr>
        <a:solidFill>
          <a:srgbClr val="FFC000"/>
        </a:solidFill>
      </dgm:spPr>
      <dgm:t>
        <a:bodyPr/>
        <a:lstStyle/>
        <a:p>
          <a:r>
            <a:rPr lang="en-US" sz="1800" i="1" dirty="0">
              <a:solidFill>
                <a:schemeClr val="tx1"/>
              </a:solidFill>
            </a:rPr>
            <a:t>Ground of  redundancy under S12</a:t>
          </a:r>
        </a:p>
      </dgm:t>
    </dgm:pt>
    <dgm:pt modelId="{9C65AD43-79D9-4DE4-9A23-080D2B0A91BD}" type="parTrans" cxnId="{355C8306-A6FE-4A66-BD3D-690BF0FCC130}">
      <dgm:prSet/>
      <dgm:spPr/>
      <dgm:t>
        <a:bodyPr/>
        <a:lstStyle/>
        <a:p>
          <a:endParaRPr lang="en-US"/>
        </a:p>
      </dgm:t>
    </dgm:pt>
    <dgm:pt modelId="{37E01A4F-5398-47AF-A3BD-1565F47BBAAA}" type="sibTrans" cxnId="{355C8306-A6FE-4A66-BD3D-690BF0FCC130}">
      <dgm:prSet/>
      <dgm:spPr/>
      <dgm:t>
        <a:bodyPr/>
        <a:lstStyle/>
        <a:p>
          <a:endParaRPr lang="en-US"/>
        </a:p>
      </dgm:t>
    </dgm:pt>
    <dgm:pt modelId="{38BF574F-9E47-4C82-A7A4-A528D4F0A49A}">
      <dgm:prSet custT="1"/>
      <dgm:spPr>
        <a:solidFill>
          <a:srgbClr val="0070C0"/>
        </a:solidFill>
      </dgm:spPr>
      <dgm:t>
        <a:bodyPr/>
        <a:lstStyle/>
        <a:p>
          <a:r>
            <a:rPr lang="en-US" sz="1800" i="1" dirty="0">
              <a:solidFill>
                <a:schemeClr val="tx1"/>
              </a:solidFill>
            </a:rPr>
            <a:t>by either the employer or employee for good and sufficient cause; </a:t>
          </a:r>
        </a:p>
      </dgm:t>
    </dgm:pt>
    <dgm:pt modelId="{C3D81E75-A2C0-4C2E-9618-3872E5673C0E}" type="parTrans" cxnId="{8E606D77-CB67-4B5C-8C61-8781C45E4410}">
      <dgm:prSet/>
      <dgm:spPr/>
      <dgm:t>
        <a:bodyPr/>
        <a:lstStyle/>
        <a:p>
          <a:endParaRPr lang="en-US"/>
        </a:p>
      </dgm:t>
    </dgm:pt>
    <dgm:pt modelId="{42ACC7ED-B1D5-41B2-8F59-009FB339374E}" type="sibTrans" cxnId="{8E606D77-CB67-4B5C-8C61-8781C45E4410}">
      <dgm:prSet/>
      <dgm:spPr/>
      <dgm:t>
        <a:bodyPr/>
        <a:lstStyle/>
        <a:p>
          <a:endParaRPr lang="en-US"/>
        </a:p>
      </dgm:t>
    </dgm:pt>
    <dgm:pt modelId="{CAC9DB94-59C0-4FF7-90E7-FF9682E1984C}">
      <dgm:prSet custT="1"/>
      <dgm:spPr/>
      <dgm:t>
        <a:bodyPr/>
        <a:lstStyle/>
        <a:p>
          <a:r>
            <a:rPr lang="en-US" sz="1800" i="1" dirty="0">
              <a:solidFill>
                <a:schemeClr val="tx1"/>
              </a:solidFill>
            </a:rPr>
            <a:t>by either the employer or employee by notice given to or served upon, the other party </a:t>
          </a:r>
        </a:p>
      </dgm:t>
    </dgm:pt>
    <dgm:pt modelId="{3B73D96D-3940-4001-ACCA-0B498906F192}" type="parTrans" cxnId="{A9D7AB77-AF40-40CC-A914-9A2368E4EF90}">
      <dgm:prSet/>
      <dgm:spPr/>
      <dgm:t>
        <a:bodyPr/>
        <a:lstStyle/>
        <a:p>
          <a:endParaRPr lang="en-US"/>
        </a:p>
      </dgm:t>
    </dgm:pt>
    <dgm:pt modelId="{5D2A8997-DAEB-4A20-9FCE-2FE82C8385F4}" type="sibTrans" cxnId="{A9D7AB77-AF40-40CC-A914-9A2368E4EF90}">
      <dgm:prSet/>
      <dgm:spPr/>
      <dgm:t>
        <a:bodyPr/>
        <a:lstStyle/>
        <a:p>
          <a:endParaRPr lang="en-US"/>
        </a:p>
      </dgm:t>
    </dgm:pt>
    <dgm:pt modelId="{F21FC41D-09CC-492D-AF76-7FC958443552}" type="pres">
      <dgm:prSet presAssocID="{1805848B-D19E-4699-936E-C1087A3E2E0D}" presName="Name0" presStyleCnt="0">
        <dgm:presLayoutVars>
          <dgm:chMax val="1"/>
          <dgm:dir/>
          <dgm:animLvl val="ctr"/>
          <dgm:resizeHandles val="exact"/>
        </dgm:presLayoutVars>
      </dgm:prSet>
      <dgm:spPr/>
    </dgm:pt>
    <dgm:pt modelId="{3B82721C-7A7C-49A6-812E-FCFE6AB3E679}" type="pres">
      <dgm:prSet presAssocID="{A37192AC-9FA7-497C-A212-4921AD681306}" presName="centerShape" presStyleLbl="node0" presStyleIdx="0" presStyleCnt="1" custScaleX="159556" custScaleY="111345" custLinFactNeighborX="4796" custLinFactNeighborY="800"/>
      <dgm:spPr/>
    </dgm:pt>
    <dgm:pt modelId="{BC2339C3-D15D-4591-BEC5-BD7C938850F8}" type="pres">
      <dgm:prSet presAssocID="{FB7AAFA0-646B-4021-B9E2-1F7F3FBF486F}" presName="node" presStyleLbl="node1" presStyleIdx="0" presStyleCnt="4" custScaleX="181492" custScaleY="108162">
        <dgm:presLayoutVars>
          <dgm:bulletEnabled val="1"/>
        </dgm:presLayoutVars>
      </dgm:prSet>
      <dgm:spPr/>
    </dgm:pt>
    <dgm:pt modelId="{38BA5A3D-19F9-455D-A0EC-059F54B9366A}" type="pres">
      <dgm:prSet presAssocID="{FB7AAFA0-646B-4021-B9E2-1F7F3FBF486F}" presName="dummy" presStyleCnt="0"/>
      <dgm:spPr/>
    </dgm:pt>
    <dgm:pt modelId="{55B9C7FF-DFBC-453A-BC50-962A5A683054}" type="pres">
      <dgm:prSet presAssocID="{04A89CE2-9545-4DC7-A520-4A29A009A03B}" presName="sibTrans" presStyleLbl="sibTrans2D1" presStyleIdx="0" presStyleCnt="4"/>
      <dgm:spPr/>
    </dgm:pt>
    <dgm:pt modelId="{FD4BCFD4-7EC8-4CBA-A830-043A448F1E65}" type="pres">
      <dgm:prSet presAssocID="{BF123FEB-C53A-4A83-A17D-5CACE3536D36}" presName="node" presStyleLbl="node1" presStyleIdx="1" presStyleCnt="4" custScaleX="128735" custScaleY="136175" custRadScaleRad="135842" custRadScaleInc="-710">
        <dgm:presLayoutVars>
          <dgm:bulletEnabled val="1"/>
        </dgm:presLayoutVars>
      </dgm:prSet>
      <dgm:spPr/>
    </dgm:pt>
    <dgm:pt modelId="{74EE8D1D-E701-4F0F-9381-DA45211606F3}" type="pres">
      <dgm:prSet presAssocID="{BF123FEB-C53A-4A83-A17D-5CACE3536D36}" presName="dummy" presStyleCnt="0"/>
      <dgm:spPr/>
    </dgm:pt>
    <dgm:pt modelId="{CA429AF4-E39C-4543-A915-7277C903C622}" type="pres">
      <dgm:prSet presAssocID="{37E01A4F-5398-47AF-A3BD-1565F47BBAAA}" presName="sibTrans" presStyleLbl="sibTrans2D1" presStyleIdx="1" presStyleCnt="4"/>
      <dgm:spPr/>
    </dgm:pt>
    <dgm:pt modelId="{21858AD4-03E0-49D7-AD8F-8CEBC86D2778}" type="pres">
      <dgm:prSet presAssocID="{38BF574F-9E47-4C82-A7A4-A528D4F0A49A}" presName="node" presStyleLbl="node1" presStyleIdx="2" presStyleCnt="4" custScaleX="193731" custScaleY="117455">
        <dgm:presLayoutVars>
          <dgm:bulletEnabled val="1"/>
        </dgm:presLayoutVars>
      </dgm:prSet>
      <dgm:spPr/>
    </dgm:pt>
    <dgm:pt modelId="{F89B2743-F809-4A8A-BC70-11ED60512A35}" type="pres">
      <dgm:prSet presAssocID="{38BF574F-9E47-4C82-A7A4-A528D4F0A49A}" presName="dummy" presStyleCnt="0"/>
      <dgm:spPr/>
    </dgm:pt>
    <dgm:pt modelId="{2827E1B4-92BB-42D7-8F45-509CAB2E38BF}" type="pres">
      <dgm:prSet presAssocID="{42ACC7ED-B1D5-41B2-8F59-009FB339374E}" presName="sibTrans" presStyleLbl="sibTrans2D1" presStyleIdx="2" presStyleCnt="4"/>
      <dgm:spPr/>
    </dgm:pt>
    <dgm:pt modelId="{869DEE33-38FA-4388-BC50-FCDA2126D971}" type="pres">
      <dgm:prSet presAssocID="{CAC9DB94-59C0-4FF7-90E7-FF9682E1984C}" presName="node" presStyleLbl="node1" presStyleIdx="3" presStyleCnt="4" custScaleX="192604" custScaleY="157534" custRadScaleRad="136553" custRadScaleInc="-2943">
        <dgm:presLayoutVars>
          <dgm:bulletEnabled val="1"/>
        </dgm:presLayoutVars>
      </dgm:prSet>
      <dgm:spPr/>
    </dgm:pt>
    <dgm:pt modelId="{6C9CFFAC-A4E3-4D6C-BC3E-71FF684247EF}" type="pres">
      <dgm:prSet presAssocID="{CAC9DB94-59C0-4FF7-90E7-FF9682E1984C}" presName="dummy" presStyleCnt="0"/>
      <dgm:spPr/>
    </dgm:pt>
    <dgm:pt modelId="{587C2523-50E0-4CE1-A888-8DE420D915BF}" type="pres">
      <dgm:prSet presAssocID="{5D2A8997-DAEB-4A20-9FCE-2FE82C8385F4}" presName="sibTrans" presStyleLbl="sibTrans2D1" presStyleIdx="3" presStyleCnt="4"/>
      <dgm:spPr/>
    </dgm:pt>
  </dgm:ptLst>
  <dgm:cxnLst>
    <dgm:cxn modelId="{355C8306-A6FE-4A66-BD3D-690BF0FCC130}" srcId="{A37192AC-9FA7-497C-A212-4921AD681306}" destId="{BF123FEB-C53A-4A83-A17D-5CACE3536D36}" srcOrd="1" destOrd="0" parTransId="{9C65AD43-79D9-4DE4-9A23-080D2B0A91BD}" sibTransId="{37E01A4F-5398-47AF-A3BD-1565F47BBAAA}"/>
    <dgm:cxn modelId="{89FBCE09-8663-4237-88BF-4B920F586EC4}" type="presOf" srcId="{42ACC7ED-B1D5-41B2-8F59-009FB339374E}" destId="{2827E1B4-92BB-42D7-8F45-509CAB2E38BF}" srcOrd="0" destOrd="0" presId="urn:microsoft.com/office/officeart/2005/8/layout/radial6"/>
    <dgm:cxn modelId="{A96AC213-FDCB-421C-A8E0-F2057D85CD03}" type="presOf" srcId="{FB7AAFA0-646B-4021-B9E2-1F7F3FBF486F}" destId="{BC2339C3-D15D-4591-BEC5-BD7C938850F8}" srcOrd="0" destOrd="0" presId="urn:microsoft.com/office/officeart/2005/8/layout/radial6"/>
    <dgm:cxn modelId="{BB82172A-332E-4A4C-88D7-DD98473F6B30}" type="presOf" srcId="{5D2A8997-DAEB-4A20-9FCE-2FE82C8385F4}" destId="{587C2523-50E0-4CE1-A888-8DE420D915BF}" srcOrd="0" destOrd="0" presId="urn:microsoft.com/office/officeart/2005/8/layout/radial6"/>
    <dgm:cxn modelId="{BCD5A75B-772A-48B5-A35D-58DF8FF9ACCA}" type="presOf" srcId="{BF123FEB-C53A-4A83-A17D-5CACE3536D36}" destId="{FD4BCFD4-7EC8-4CBA-A830-043A448F1E65}" srcOrd="0" destOrd="0" presId="urn:microsoft.com/office/officeart/2005/8/layout/radial6"/>
    <dgm:cxn modelId="{13821668-0561-4A8E-9AB9-70AE2C1724A3}" srcId="{A37192AC-9FA7-497C-A212-4921AD681306}" destId="{FB7AAFA0-646B-4021-B9E2-1F7F3FBF486F}" srcOrd="0" destOrd="0" parTransId="{BE2B3FFA-F234-4833-9F34-0316E4F05ECE}" sibTransId="{04A89CE2-9545-4DC7-A520-4A29A009A03B}"/>
    <dgm:cxn modelId="{F243A16C-0239-49DA-B17E-007B5F52B90C}" type="presOf" srcId="{1805848B-D19E-4699-936E-C1087A3E2E0D}" destId="{F21FC41D-09CC-492D-AF76-7FC958443552}" srcOrd="0" destOrd="0" presId="urn:microsoft.com/office/officeart/2005/8/layout/radial6"/>
    <dgm:cxn modelId="{8E606D77-CB67-4B5C-8C61-8781C45E4410}" srcId="{A37192AC-9FA7-497C-A212-4921AD681306}" destId="{38BF574F-9E47-4C82-A7A4-A528D4F0A49A}" srcOrd="2" destOrd="0" parTransId="{C3D81E75-A2C0-4C2E-9618-3872E5673C0E}" sibTransId="{42ACC7ED-B1D5-41B2-8F59-009FB339374E}"/>
    <dgm:cxn modelId="{A9D7AB77-AF40-40CC-A914-9A2368E4EF90}" srcId="{A37192AC-9FA7-497C-A212-4921AD681306}" destId="{CAC9DB94-59C0-4FF7-90E7-FF9682E1984C}" srcOrd="3" destOrd="0" parTransId="{3B73D96D-3940-4001-ACCA-0B498906F192}" sibTransId="{5D2A8997-DAEB-4A20-9FCE-2FE82C8385F4}"/>
    <dgm:cxn modelId="{499C6A79-C8DC-4B5C-9FD7-8E2A2BD79448}" type="presOf" srcId="{37E01A4F-5398-47AF-A3BD-1565F47BBAAA}" destId="{CA429AF4-E39C-4543-A915-7277C903C622}" srcOrd="0" destOrd="0" presId="urn:microsoft.com/office/officeart/2005/8/layout/radial6"/>
    <dgm:cxn modelId="{F013585A-46B6-40E7-A9F6-C2B3EC0BAED3}" srcId="{1805848B-D19E-4699-936E-C1087A3E2E0D}" destId="{A37192AC-9FA7-497C-A212-4921AD681306}" srcOrd="0" destOrd="0" parTransId="{0CE1A27A-F296-4495-9217-70B9240924CD}" sibTransId="{FA9DFBF9-7838-4004-8046-83FC67A9005D}"/>
    <dgm:cxn modelId="{F7CE50B7-748D-4A3F-BC43-0B84F99A0D59}" type="presOf" srcId="{38BF574F-9E47-4C82-A7A4-A528D4F0A49A}" destId="{21858AD4-03E0-49D7-AD8F-8CEBC86D2778}" srcOrd="0" destOrd="0" presId="urn:microsoft.com/office/officeart/2005/8/layout/radial6"/>
    <dgm:cxn modelId="{4A2F18BA-9BF1-44B9-B4DB-2CE45FEDD305}" type="presOf" srcId="{CAC9DB94-59C0-4FF7-90E7-FF9682E1984C}" destId="{869DEE33-38FA-4388-BC50-FCDA2126D971}" srcOrd="0" destOrd="0" presId="urn:microsoft.com/office/officeart/2005/8/layout/radial6"/>
    <dgm:cxn modelId="{FC2378C2-C628-4309-B41F-FB8739E38219}" type="presOf" srcId="{04A89CE2-9545-4DC7-A520-4A29A009A03B}" destId="{55B9C7FF-DFBC-453A-BC50-962A5A683054}" srcOrd="0" destOrd="0" presId="urn:microsoft.com/office/officeart/2005/8/layout/radial6"/>
    <dgm:cxn modelId="{0D22EBE6-B218-4AE8-8740-06556D5CD908}" type="presOf" srcId="{A37192AC-9FA7-497C-A212-4921AD681306}" destId="{3B82721C-7A7C-49A6-812E-FCFE6AB3E679}" srcOrd="0" destOrd="0" presId="urn:microsoft.com/office/officeart/2005/8/layout/radial6"/>
    <dgm:cxn modelId="{08F4D339-9F20-4192-9C32-DB9AC66D69AB}" type="presParOf" srcId="{F21FC41D-09CC-492D-AF76-7FC958443552}" destId="{3B82721C-7A7C-49A6-812E-FCFE6AB3E679}" srcOrd="0" destOrd="0" presId="urn:microsoft.com/office/officeart/2005/8/layout/radial6"/>
    <dgm:cxn modelId="{886EA8CA-27F2-4445-9232-192CDC6BEDF3}" type="presParOf" srcId="{F21FC41D-09CC-492D-AF76-7FC958443552}" destId="{BC2339C3-D15D-4591-BEC5-BD7C938850F8}" srcOrd="1" destOrd="0" presId="urn:microsoft.com/office/officeart/2005/8/layout/radial6"/>
    <dgm:cxn modelId="{348CDFA2-9BA8-4964-83A1-F61BE4AEF836}" type="presParOf" srcId="{F21FC41D-09CC-492D-AF76-7FC958443552}" destId="{38BA5A3D-19F9-455D-A0EC-059F54B9366A}" srcOrd="2" destOrd="0" presId="urn:microsoft.com/office/officeart/2005/8/layout/radial6"/>
    <dgm:cxn modelId="{80DBD3F9-4C64-4B6B-8E12-12B8D60524AF}" type="presParOf" srcId="{F21FC41D-09CC-492D-AF76-7FC958443552}" destId="{55B9C7FF-DFBC-453A-BC50-962A5A683054}" srcOrd="3" destOrd="0" presId="urn:microsoft.com/office/officeart/2005/8/layout/radial6"/>
    <dgm:cxn modelId="{F86735CD-5EDD-4046-B64A-50F457F359E2}" type="presParOf" srcId="{F21FC41D-09CC-492D-AF76-7FC958443552}" destId="{FD4BCFD4-7EC8-4CBA-A830-043A448F1E65}" srcOrd="4" destOrd="0" presId="urn:microsoft.com/office/officeart/2005/8/layout/radial6"/>
    <dgm:cxn modelId="{E0DC75E3-11A8-40FD-BE03-6FCCF50A18BB}" type="presParOf" srcId="{F21FC41D-09CC-492D-AF76-7FC958443552}" destId="{74EE8D1D-E701-4F0F-9381-DA45211606F3}" srcOrd="5" destOrd="0" presId="urn:microsoft.com/office/officeart/2005/8/layout/radial6"/>
    <dgm:cxn modelId="{6ECB8A96-BA49-424C-AA40-4811E04A30CD}" type="presParOf" srcId="{F21FC41D-09CC-492D-AF76-7FC958443552}" destId="{CA429AF4-E39C-4543-A915-7277C903C622}" srcOrd="6" destOrd="0" presId="urn:microsoft.com/office/officeart/2005/8/layout/radial6"/>
    <dgm:cxn modelId="{78CE1A27-4A85-4DB7-8437-E39DE12833F8}" type="presParOf" srcId="{F21FC41D-09CC-492D-AF76-7FC958443552}" destId="{21858AD4-03E0-49D7-AD8F-8CEBC86D2778}" srcOrd="7" destOrd="0" presId="urn:microsoft.com/office/officeart/2005/8/layout/radial6"/>
    <dgm:cxn modelId="{0759BB60-28C4-4598-96AA-C9BE90772057}" type="presParOf" srcId="{F21FC41D-09CC-492D-AF76-7FC958443552}" destId="{F89B2743-F809-4A8A-BC70-11ED60512A35}" srcOrd="8" destOrd="0" presId="urn:microsoft.com/office/officeart/2005/8/layout/radial6"/>
    <dgm:cxn modelId="{A3969D68-4399-49B0-B6AF-2CC0F4988BD6}" type="presParOf" srcId="{F21FC41D-09CC-492D-AF76-7FC958443552}" destId="{2827E1B4-92BB-42D7-8F45-509CAB2E38BF}" srcOrd="9" destOrd="0" presId="urn:microsoft.com/office/officeart/2005/8/layout/radial6"/>
    <dgm:cxn modelId="{989BEBD4-1BFA-4BB8-BD17-58DB6B9155F0}" type="presParOf" srcId="{F21FC41D-09CC-492D-AF76-7FC958443552}" destId="{869DEE33-38FA-4388-BC50-FCDA2126D971}" srcOrd="10" destOrd="0" presId="urn:microsoft.com/office/officeart/2005/8/layout/radial6"/>
    <dgm:cxn modelId="{02EC35E6-1C59-4DCD-BF62-9722FBAD5010}" type="presParOf" srcId="{F21FC41D-09CC-492D-AF76-7FC958443552}" destId="{6C9CFFAC-A4E3-4D6C-BC3E-71FF684247EF}" srcOrd="11" destOrd="0" presId="urn:microsoft.com/office/officeart/2005/8/layout/radial6"/>
    <dgm:cxn modelId="{48BD964D-B373-4BD9-A293-86626868B21C}" type="presParOf" srcId="{F21FC41D-09CC-492D-AF76-7FC958443552}" destId="{587C2523-50E0-4CE1-A888-8DE420D915BF}"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431CCE-9158-4D4E-94AA-A19FEDF13328}" type="doc">
      <dgm:prSet loTypeId="urn:microsoft.com/office/officeart/2005/8/layout/hList9" loCatId="list" qsTypeId="urn:microsoft.com/office/officeart/2005/8/quickstyle/simple1" qsCatId="simple" csTypeId="urn:microsoft.com/office/officeart/2005/8/colors/accent2_4" csCatId="accent2" phldr="1"/>
      <dgm:spPr/>
      <dgm:t>
        <a:bodyPr/>
        <a:lstStyle/>
        <a:p>
          <a:endParaRPr lang="en-US"/>
        </a:p>
      </dgm:t>
    </dgm:pt>
    <dgm:pt modelId="{5AECCF0B-1C8F-4D31-9D1D-89FAEB5F2E3A}">
      <dgm:prSet phldrT="[Text]"/>
      <dgm:spPr>
        <a:solidFill>
          <a:srgbClr val="00B0F0"/>
        </a:solidFill>
      </dgm:spPr>
      <dgm:t>
        <a:bodyPr/>
        <a:lstStyle/>
        <a:p>
          <a:pPr algn="ctr"/>
          <a:r>
            <a:rPr lang="en-US" dirty="0">
              <a:solidFill>
                <a:schemeClr val="tx1"/>
              </a:solidFill>
            </a:rPr>
            <a:t>Employed for </a:t>
          </a:r>
          <a:r>
            <a:rPr lang="en-US" b="1" dirty="0">
              <a:solidFill>
                <a:schemeClr val="tx1"/>
              </a:solidFill>
            </a:rPr>
            <a:t>Less</a:t>
          </a:r>
          <a:r>
            <a:rPr lang="en-US" dirty="0">
              <a:solidFill>
                <a:schemeClr val="tx1"/>
              </a:solidFill>
            </a:rPr>
            <a:t> than one year</a:t>
          </a:r>
        </a:p>
      </dgm:t>
    </dgm:pt>
    <dgm:pt modelId="{6470DD35-8F53-4F82-84B5-FC6A59924FDA}" type="parTrans" cxnId="{0A6482E3-75CE-45DC-9703-7F06C4C3B5CD}">
      <dgm:prSet/>
      <dgm:spPr/>
      <dgm:t>
        <a:bodyPr/>
        <a:lstStyle/>
        <a:p>
          <a:endParaRPr lang="en-US"/>
        </a:p>
      </dgm:t>
    </dgm:pt>
    <dgm:pt modelId="{942FC3DC-343A-4BA5-BEC3-1913D352E57E}" type="sibTrans" cxnId="{0A6482E3-75CE-45DC-9703-7F06C4C3B5CD}">
      <dgm:prSet/>
      <dgm:spPr/>
      <dgm:t>
        <a:bodyPr/>
        <a:lstStyle/>
        <a:p>
          <a:endParaRPr lang="en-US"/>
        </a:p>
      </dgm:t>
    </dgm:pt>
    <dgm:pt modelId="{4353CF58-5F02-402F-8CD7-6B8411BF0A7F}">
      <dgm:prSet phldrT="[Text]"/>
      <dgm:spPr>
        <a:solidFill>
          <a:srgbClr val="00B050"/>
        </a:solidFill>
      </dgm:spPr>
      <dgm:t>
        <a:bodyPr/>
        <a:lstStyle/>
        <a:p>
          <a:r>
            <a:rPr lang="en-US" dirty="0">
              <a:solidFill>
                <a:schemeClr val="tx1"/>
              </a:solidFill>
              <a:latin typeface="Algerian" panose="04020705040A02060702" pitchFamily="82" charset="0"/>
            </a:rPr>
            <a:t>Two Weeks’ Notice</a:t>
          </a:r>
        </a:p>
      </dgm:t>
    </dgm:pt>
    <dgm:pt modelId="{F8E4395D-FFFF-4D53-8628-88D5AF38DB62}" type="parTrans" cxnId="{F80A70D4-23FD-4C66-9FFA-4288F5BC6B5C}">
      <dgm:prSet/>
      <dgm:spPr/>
      <dgm:t>
        <a:bodyPr/>
        <a:lstStyle/>
        <a:p>
          <a:endParaRPr lang="en-US"/>
        </a:p>
      </dgm:t>
    </dgm:pt>
    <dgm:pt modelId="{F597296A-4776-46C8-BC1F-AFA0AE657056}" type="sibTrans" cxnId="{F80A70D4-23FD-4C66-9FFA-4288F5BC6B5C}">
      <dgm:prSet/>
      <dgm:spPr/>
      <dgm:t>
        <a:bodyPr/>
        <a:lstStyle/>
        <a:p>
          <a:endParaRPr lang="en-US"/>
        </a:p>
      </dgm:t>
    </dgm:pt>
    <dgm:pt modelId="{DAFE5808-207A-4527-AD84-90F69A89B39A}">
      <dgm:prSet phldrT="[Text]"/>
      <dgm:spPr>
        <a:solidFill>
          <a:srgbClr val="00B0F0"/>
        </a:solidFill>
      </dgm:spPr>
      <dgm:t>
        <a:bodyPr/>
        <a:lstStyle/>
        <a:p>
          <a:r>
            <a:rPr lang="en-US" dirty="0">
              <a:solidFill>
                <a:schemeClr val="tx1"/>
              </a:solidFill>
            </a:rPr>
            <a:t>Employed for One year of </a:t>
          </a:r>
          <a:r>
            <a:rPr lang="en-US" b="1" dirty="0">
              <a:solidFill>
                <a:schemeClr val="tx1"/>
              </a:solidFill>
            </a:rPr>
            <a:t>more</a:t>
          </a:r>
        </a:p>
      </dgm:t>
    </dgm:pt>
    <dgm:pt modelId="{01E2DF66-0CAE-4D6B-A9F0-30EBC5463FEB}" type="parTrans" cxnId="{3F9619E7-1AE8-465D-AA28-6E0F5D93C955}">
      <dgm:prSet/>
      <dgm:spPr/>
      <dgm:t>
        <a:bodyPr/>
        <a:lstStyle/>
        <a:p>
          <a:endParaRPr lang="en-US"/>
        </a:p>
      </dgm:t>
    </dgm:pt>
    <dgm:pt modelId="{BB964B87-5412-4707-82DB-0C6D30B7785A}" type="sibTrans" cxnId="{3F9619E7-1AE8-465D-AA28-6E0F5D93C955}">
      <dgm:prSet/>
      <dgm:spPr/>
      <dgm:t>
        <a:bodyPr/>
        <a:lstStyle/>
        <a:p>
          <a:endParaRPr lang="en-US"/>
        </a:p>
      </dgm:t>
    </dgm:pt>
    <dgm:pt modelId="{3512D501-7FF7-4B00-8589-D6C004B84423}">
      <dgm:prSet phldrT="[Text]"/>
      <dgm:spPr>
        <a:solidFill>
          <a:srgbClr val="00B050"/>
        </a:solidFill>
      </dgm:spPr>
      <dgm:t>
        <a:bodyPr/>
        <a:lstStyle/>
        <a:p>
          <a:r>
            <a:rPr lang="en-US" dirty="0">
              <a:solidFill>
                <a:schemeClr val="tx1"/>
              </a:solidFill>
              <a:latin typeface="Algerian" panose="04020705040A02060702" pitchFamily="82" charset="0"/>
            </a:rPr>
            <a:t>One Month’s Notice</a:t>
          </a:r>
        </a:p>
      </dgm:t>
    </dgm:pt>
    <dgm:pt modelId="{EA6FB6F6-9B21-4CBC-B844-A76250566498}" type="parTrans" cxnId="{7CDC5302-BD67-4EFE-B912-9585DBAB2976}">
      <dgm:prSet/>
      <dgm:spPr/>
      <dgm:t>
        <a:bodyPr/>
        <a:lstStyle/>
        <a:p>
          <a:endParaRPr lang="en-US"/>
        </a:p>
      </dgm:t>
    </dgm:pt>
    <dgm:pt modelId="{B805AC3F-5D09-45BB-8420-529B74F94E07}" type="sibTrans" cxnId="{7CDC5302-BD67-4EFE-B912-9585DBAB2976}">
      <dgm:prSet/>
      <dgm:spPr/>
      <dgm:t>
        <a:bodyPr/>
        <a:lstStyle/>
        <a:p>
          <a:endParaRPr lang="en-US"/>
        </a:p>
      </dgm:t>
    </dgm:pt>
    <dgm:pt modelId="{ED52AEF8-7AA9-4675-A3B9-2D7C3A71619F}" type="pres">
      <dgm:prSet presAssocID="{55431CCE-9158-4D4E-94AA-A19FEDF13328}" presName="list" presStyleCnt="0">
        <dgm:presLayoutVars>
          <dgm:dir/>
          <dgm:animLvl val="lvl"/>
        </dgm:presLayoutVars>
      </dgm:prSet>
      <dgm:spPr/>
    </dgm:pt>
    <dgm:pt modelId="{1FB805B1-D845-4F83-86F0-005CDB21A06A}" type="pres">
      <dgm:prSet presAssocID="{5AECCF0B-1C8F-4D31-9D1D-89FAEB5F2E3A}" presName="posSpace" presStyleCnt="0"/>
      <dgm:spPr/>
    </dgm:pt>
    <dgm:pt modelId="{7140560F-6004-4198-9A22-10BA9C90E94C}" type="pres">
      <dgm:prSet presAssocID="{5AECCF0B-1C8F-4D31-9D1D-89FAEB5F2E3A}" presName="vertFlow" presStyleCnt="0"/>
      <dgm:spPr/>
    </dgm:pt>
    <dgm:pt modelId="{537A1342-EDA3-440C-A88D-73AE9DC8C544}" type="pres">
      <dgm:prSet presAssocID="{5AECCF0B-1C8F-4D31-9D1D-89FAEB5F2E3A}" presName="topSpace" presStyleCnt="0"/>
      <dgm:spPr/>
    </dgm:pt>
    <dgm:pt modelId="{503A8E58-0D96-4331-BB8F-70E9C2540C1F}" type="pres">
      <dgm:prSet presAssocID="{5AECCF0B-1C8F-4D31-9D1D-89FAEB5F2E3A}" presName="firstComp" presStyleCnt="0"/>
      <dgm:spPr/>
    </dgm:pt>
    <dgm:pt modelId="{2D4D111D-D28B-4C5B-8D47-482F39F308F7}" type="pres">
      <dgm:prSet presAssocID="{5AECCF0B-1C8F-4D31-9D1D-89FAEB5F2E3A}" presName="firstChild" presStyleLbl="bgAccFollowNode1" presStyleIdx="0" presStyleCnt="2"/>
      <dgm:spPr/>
    </dgm:pt>
    <dgm:pt modelId="{88BC1634-36EF-4225-B906-88DA5B923605}" type="pres">
      <dgm:prSet presAssocID="{5AECCF0B-1C8F-4D31-9D1D-89FAEB5F2E3A}" presName="firstChildTx" presStyleLbl="bgAccFollowNode1" presStyleIdx="0" presStyleCnt="2">
        <dgm:presLayoutVars>
          <dgm:bulletEnabled val="1"/>
        </dgm:presLayoutVars>
      </dgm:prSet>
      <dgm:spPr/>
    </dgm:pt>
    <dgm:pt modelId="{AD2FC68F-DE70-4960-B7D6-800C0C937810}" type="pres">
      <dgm:prSet presAssocID="{5AECCF0B-1C8F-4D31-9D1D-89FAEB5F2E3A}" presName="negSpace" presStyleCnt="0"/>
      <dgm:spPr/>
    </dgm:pt>
    <dgm:pt modelId="{FD45DA39-1412-4DA0-A08B-2B25C6873CD8}" type="pres">
      <dgm:prSet presAssocID="{5AECCF0B-1C8F-4D31-9D1D-89FAEB5F2E3A}" presName="circle" presStyleLbl="node1" presStyleIdx="0" presStyleCnt="2"/>
      <dgm:spPr/>
    </dgm:pt>
    <dgm:pt modelId="{9743CDF3-1465-475D-A776-8EE0406ECE25}" type="pres">
      <dgm:prSet presAssocID="{942FC3DC-343A-4BA5-BEC3-1913D352E57E}" presName="transSpace" presStyleCnt="0"/>
      <dgm:spPr/>
    </dgm:pt>
    <dgm:pt modelId="{3C891EAA-1DC6-4351-AAC5-5B1E95793ABE}" type="pres">
      <dgm:prSet presAssocID="{DAFE5808-207A-4527-AD84-90F69A89B39A}" presName="posSpace" presStyleCnt="0"/>
      <dgm:spPr/>
    </dgm:pt>
    <dgm:pt modelId="{1900E777-5867-454C-A612-5FE4488694C7}" type="pres">
      <dgm:prSet presAssocID="{DAFE5808-207A-4527-AD84-90F69A89B39A}" presName="vertFlow" presStyleCnt="0"/>
      <dgm:spPr/>
    </dgm:pt>
    <dgm:pt modelId="{C5BA0DEA-E13D-4066-A907-44788FA7624F}" type="pres">
      <dgm:prSet presAssocID="{DAFE5808-207A-4527-AD84-90F69A89B39A}" presName="topSpace" presStyleCnt="0"/>
      <dgm:spPr/>
    </dgm:pt>
    <dgm:pt modelId="{5C798171-DB4B-463F-B00B-F93424C43645}" type="pres">
      <dgm:prSet presAssocID="{DAFE5808-207A-4527-AD84-90F69A89B39A}" presName="firstComp" presStyleCnt="0"/>
      <dgm:spPr/>
    </dgm:pt>
    <dgm:pt modelId="{0014DDBA-D231-44A1-944A-0F50B3865191}" type="pres">
      <dgm:prSet presAssocID="{DAFE5808-207A-4527-AD84-90F69A89B39A}" presName="firstChild" presStyleLbl="bgAccFollowNode1" presStyleIdx="1" presStyleCnt="2"/>
      <dgm:spPr/>
    </dgm:pt>
    <dgm:pt modelId="{9446539A-7E3B-4ADD-B701-CC3A5EF68553}" type="pres">
      <dgm:prSet presAssocID="{DAFE5808-207A-4527-AD84-90F69A89B39A}" presName="firstChildTx" presStyleLbl="bgAccFollowNode1" presStyleIdx="1" presStyleCnt="2">
        <dgm:presLayoutVars>
          <dgm:bulletEnabled val="1"/>
        </dgm:presLayoutVars>
      </dgm:prSet>
      <dgm:spPr/>
    </dgm:pt>
    <dgm:pt modelId="{0ED5152B-7EA9-469D-9E06-EA1B4FB58E45}" type="pres">
      <dgm:prSet presAssocID="{DAFE5808-207A-4527-AD84-90F69A89B39A}" presName="negSpace" presStyleCnt="0"/>
      <dgm:spPr/>
    </dgm:pt>
    <dgm:pt modelId="{D7A1BF77-42E6-4AD9-B0C9-19C6AEF29338}" type="pres">
      <dgm:prSet presAssocID="{DAFE5808-207A-4527-AD84-90F69A89B39A}" presName="circle" presStyleLbl="node1" presStyleIdx="1" presStyleCnt="2"/>
      <dgm:spPr/>
    </dgm:pt>
  </dgm:ptLst>
  <dgm:cxnLst>
    <dgm:cxn modelId="{7CDC5302-BD67-4EFE-B912-9585DBAB2976}" srcId="{DAFE5808-207A-4527-AD84-90F69A89B39A}" destId="{3512D501-7FF7-4B00-8589-D6C004B84423}" srcOrd="0" destOrd="0" parTransId="{EA6FB6F6-9B21-4CBC-B844-A76250566498}" sibTransId="{B805AC3F-5D09-45BB-8420-529B74F94E07}"/>
    <dgm:cxn modelId="{BC90CD5A-DEB2-42D7-97CE-EE0FA5F8EF2A}" type="presOf" srcId="{55431CCE-9158-4D4E-94AA-A19FEDF13328}" destId="{ED52AEF8-7AA9-4675-A3B9-2D7C3A71619F}" srcOrd="0" destOrd="0" presId="urn:microsoft.com/office/officeart/2005/8/layout/hList9"/>
    <dgm:cxn modelId="{B5528984-8C74-49AC-886D-B26F3CEEFB2A}" type="presOf" srcId="{DAFE5808-207A-4527-AD84-90F69A89B39A}" destId="{D7A1BF77-42E6-4AD9-B0C9-19C6AEF29338}" srcOrd="0" destOrd="0" presId="urn:microsoft.com/office/officeart/2005/8/layout/hList9"/>
    <dgm:cxn modelId="{B3EEDF96-423D-4194-BCAE-1365110C08A7}" type="presOf" srcId="{3512D501-7FF7-4B00-8589-D6C004B84423}" destId="{9446539A-7E3B-4ADD-B701-CC3A5EF68553}" srcOrd="1" destOrd="0" presId="urn:microsoft.com/office/officeart/2005/8/layout/hList9"/>
    <dgm:cxn modelId="{E32857CD-7D25-4AA9-9108-88838B7E1222}" type="presOf" srcId="{5AECCF0B-1C8F-4D31-9D1D-89FAEB5F2E3A}" destId="{FD45DA39-1412-4DA0-A08B-2B25C6873CD8}" srcOrd="0" destOrd="0" presId="urn:microsoft.com/office/officeart/2005/8/layout/hList9"/>
    <dgm:cxn modelId="{D0696FCE-4E7C-43B0-B37B-CEF189180CF1}" type="presOf" srcId="{3512D501-7FF7-4B00-8589-D6C004B84423}" destId="{0014DDBA-D231-44A1-944A-0F50B3865191}" srcOrd="0" destOrd="0" presId="urn:microsoft.com/office/officeart/2005/8/layout/hList9"/>
    <dgm:cxn modelId="{F80A70D4-23FD-4C66-9FFA-4288F5BC6B5C}" srcId="{5AECCF0B-1C8F-4D31-9D1D-89FAEB5F2E3A}" destId="{4353CF58-5F02-402F-8CD7-6B8411BF0A7F}" srcOrd="0" destOrd="0" parTransId="{F8E4395D-FFFF-4D53-8628-88D5AF38DB62}" sibTransId="{F597296A-4776-46C8-BC1F-AFA0AE657056}"/>
    <dgm:cxn modelId="{B24E7ED5-1EF0-42FB-9F20-21B52FB98141}" type="presOf" srcId="{4353CF58-5F02-402F-8CD7-6B8411BF0A7F}" destId="{88BC1634-36EF-4225-B906-88DA5B923605}" srcOrd="1" destOrd="0" presId="urn:microsoft.com/office/officeart/2005/8/layout/hList9"/>
    <dgm:cxn modelId="{DB0527DF-D857-4896-BF6D-306C2635A8A7}" type="presOf" srcId="{4353CF58-5F02-402F-8CD7-6B8411BF0A7F}" destId="{2D4D111D-D28B-4C5B-8D47-482F39F308F7}" srcOrd="0" destOrd="0" presId="urn:microsoft.com/office/officeart/2005/8/layout/hList9"/>
    <dgm:cxn modelId="{0A6482E3-75CE-45DC-9703-7F06C4C3B5CD}" srcId="{55431CCE-9158-4D4E-94AA-A19FEDF13328}" destId="{5AECCF0B-1C8F-4D31-9D1D-89FAEB5F2E3A}" srcOrd="0" destOrd="0" parTransId="{6470DD35-8F53-4F82-84B5-FC6A59924FDA}" sibTransId="{942FC3DC-343A-4BA5-BEC3-1913D352E57E}"/>
    <dgm:cxn modelId="{3F9619E7-1AE8-465D-AA28-6E0F5D93C955}" srcId="{55431CCE-9158-4D4E-94AA-A19FEDF13328}" destId="{DAFE5808-207A-4527-AD84-90F69A89B39A}" srcOrd="1" destOrd="0" parTransId="{01E2DF66-0CAE-4D6B-A9F0-30EBC5463FEB}" sibTransId="{BB964B87-5412-4707-82DB-0C6D30B7785A}"/>
    <dgm:cxn modelId="{003D7B42-8AD6-4883-8AEB-E5508F6DFE15}" type="presParOf" srcId="{ED52AEF8-7AA9-4675-A3B9-2D7C3A71619F}" destId="{1FB805B1-D845-4F83-86F0-005CDB21A06A}" srcOrd="0" destOrd="0" presId="urn:microsoft.com/office/officeart/2005/8/layout/hList9"/>
    <dgm:cxn modelId="{D319B4DB-DF04-4323-BC2C-4798899219C4}" type="presParOf" srcId="{ED52AEF8-7AA9-4675-A3B9-2D7C3A71619F}" destId="{7140560F-6004-4198-9A22-10BA9C90E94C}" srcOrd="1" destOrd="0" presId="urn:microsoft.com/office/officeart/2005/8/layout/hList9"/>
    <dgm:cxn modelId="{39592EDD-91C4-4813-81ED-44DF3CA3C3CD}" type="presParOf" srcId="{7140560F-6004-4198-9A22-10BA9C90E94C}" destId="{537A1342-EDA3-440C-A88D-73AE9DC8C544}" srcOrd="0" destOrd="0" presId="urn:microsoft.com/office/officeart/2005/8/layout/hList9"/>
    <dgm:cxn modelId="{1900A84B-3ACD-495E-9DAC-121A96320714}" type="presParOf" srcId="{7140560F-6004-4198-9A22-10BA9C90E94C}" destId="{503A8E58-0D96-4331-BB8F-70E9C2540C1F}" srcOrd="1" destOrd="0" presId="urn:microsoft.com/office/officeart/2005/8/layout/hList9"/>
    <dgm:cxn modelId="{50E29DF4-842A-4BA6-AB70-72494C0C98C7}" type="presParOf" srcId="{503A8E58-0D96-4331-BB8F-70E9C2540C1F}" destId="{2D4D111D-D28B-4C5B-8D47-482F39F308F7}" srcOrd="0" destOrd="0" presId="urn:microsoft.com/office/officeart/2005/8/layout/hList9"/>
    <dgm:cxn modelId="{A5636202-EEEA-4611-BD4E-FC0B11859530}" type="presParOf" srcId="{503A8E58-0D96-4331-BB8F-70E9C2540C1F}" destId="{88BC1634-36EF-4225-B906-88DA5B923605}" srcOrd="1" destOrd="0" presId="urn:microsoft.com/office/officeart/2005/8/layout/hList9"/>
    <dgm:cxn modelId="{470FA72D-9BBA-4DF0-AC84-82F559B59822}" type="presParOf" srcId="{ED52AEF8-7AA9-4675-A3B9-2D7C3A71619F}" destId="{AD2FC68F-DE70-4960-B7D6-800C0C937810}" srcOrd="2" destOrd="0" presId="urn:microsoft.com/office/officeart/2005/8/layout/hList9"/>
    <dgm:cxn modelId="{91B8356E-D9A3-4F8B-A249-A4BBE2AA394D}" type="presParOf" srcId="{ED52AEF8-7AA9-4675-A3B9-2D7C3A71619F}" destId="{FD45DA39-1412-4DA0-A08B-2B25C6873CD8}" srcOrd="3" destOrd="0" presId="urn:microsoft.com/office/officeart/2005/8/layout/hList9"/>
    <dgm:cxn modelId="{ECACEF3C-AA36-4F12-BD97-8C62AF74C6E5}" type="presParOf" srcId="{ED52AEF8-7AA9-4675-A3B9-2D7C3A71619F}" destId="{9743CDF3-1465-475D-A776-8EE0406ECE25}" srcOrd="4" destOrd="0" presId="urn:microsoft.com/office/officeart/2005/8/layout/hList9"/>
    <dgm:cxn modelId="{5AFCBF80-E71A-4658-A615-3BFDDAE96318}" type="presParOf" srcId="{ED52AEF8-7AA9-4675-A3B9-2D7C3A71619F}" destId="{3C891EAA-1DC6-4351-AAC5-5B1E95793ABE}" srcOrd="5" destOrd="0" presId="urn:microsoft.com/office/officeart/2005/8/layout/hList9"/>
    <dgm:cxn modelId="{DB0A1A62-3091-4A11-8C9D-9B89F03F5E7C}" type="presParOf" srcId="{ED52AEF8-7AA9-4675-A3B9-2D7C3A71619F}" destId="{1900E777-5867-454C-A612-5FE4488694C7}" srcOrd="6" destOrd="0" presId="urn:microsoft.com/office/officeart/2005/8/layout/hList9"/>
    <dgm:cxn modelId="{A4F3DCEB-A047-4F1E-9710-9D66791C344A}" type="presParOf" srcId="{1900E777-5867-454C-A612-5FE4488694C7}" destId="{C5BA0DEA-E13D-4066-A907-44788FA7624F}" srcOrd="0" destOrd="0" presId="urn:microsoft.com/office/officeart/2005/8/layout/hList9"/>
    <dgm:cxn modelId="{BA81F082-F157-4C7B-AA5B-FB2DA28442C4}" type="presParOf" srcId="{1900E777-5867-454C-A612-5FE4488694C7}" destId="{5C798171-DB4B-463F-B00B-F93424C43645}" srcOrd="1" destOrd="0" presId="urn:microsoft.com/office/officeart/2005/8/layout/hList9"/>
    <dgm:cxn modelId="{676BF9B5-AA6C-4C88-9B6A-93D93FD95531}" type="presParOf" srcId="{5C798171-DB4B-463F-B00B-F93424C43645}" destId="{0014DDBA-D231-44A1-944A-0F50B3865191}" srcOrd="0" destOrd="0" presId="urn:microsoft.com/office/officeart/2005/8/layout/hList9"/>
    <dgm:cxn modelId="{39A7CDA8-3B96-465E-89C2-D8F35FB667D5}" type="presParOf" srcId="{5C798171-DB4B-463F-B00B-F93424C43645}" destId="{9446539A-7E3B-4ADD-B701-CC3A5EF68553}" srcOrd="1" destOrd="0" presId="urn:microsoft.com/office/officeart/2005/8/layout/hList9"/>
    <dgm:cxn modelId="{1D12B466-BC82-4B3C-9E50-0E93FBDF0037}" type="presParOf" srcId="{ED52AEF8-7AA9-4675-A3B9-2D7C3A71619F}" destId="{0ED5152B-7EA9-469D-9E06-EA1B4FB58E45}" srcOrd="7" destOrd="0" presId="urn:microsoft.com/office/officeart/2005/8/layout/hList9"/>
    <dgm:cxn modelId="{9D84953B-B7AC-4FF1-BE73-256F701BD9F2}" type="presParOf" srcId="{ED52AEF8-7AA9-4675-A3B9-2D7C3A71619F}" destId="{D7A1BF77-42E6-4AD9-B0C9-19C6AEF29338}"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5446FB-93E1-404A-BE16-288B3820CE5B}" type="doc">
      <dgm:prSet loTypeId="urn:microsoft.com/office/officeart/2005/8/layout/chevron2" loCatId="process" qsTypeId="urn:microsoft.com/office/officeart/2005/8/quickstyle/simple1" qsCatId="simple" csTypeId="urn:microsoft.com/office/officeart/2005/8/colors/accent5_4" csCatId="accent5" phldr="1"/>
      <dgm:spPr/>
      <dgm:t>
        <a:bodyPr/>
        <a:lstStyle/>
        <a:p>
          <a:endParaRPr lang="en-US"/>
        </a:p>
      </dgm:t>
    </dgm:pt>
    <dgm:pt modelId="{B32A4505-EE6B-4FF3-8215-BD42E98A9CDC}">
      <dgm:prSet phldrT="[Text]" custT="1"/>
      <dgm:spPr>
        <a:solidFill>
          <a:srgbClr val="0070C0"/>
        </a:solidFill>
        <a:effectLst>
          <a:glow rad="63500">
            <a:schemeClr val="accent5">
              <a:satMod val="175000"/>
              <a:alpha val="40000"/>
            </a:schemeClr>
          </a:glow>
        </a:effectLst>
      </dgm:spPr>
      <dgm:t>
        <a:bodyPr/>
        <a:lstStyle/>
        <a:p>
          <a:r>
            <a:rPr lang="en-US" sz="1800" dirty="0"/>
            <a:t>1 to 5 years of service</a:t>
          </a:r>
        </a:p>
      </dgm:t>
    </dgm:pt>
    <dgm:pt modelId="{445DE780-68A5-4F3C-92B2-75D6C1936C0D}" type="parTrans" cxnId="{84DCFC87-9BE3-420A-8545-0E092ECC1B83}">
      <dgm:prSet/>
      <dgm:spPr/>
      <dgm:t>
        <a:bodyPr/>
        <a:lstStyle/>
        <a:p>
          <a:endParaRPr lang="en-US"/>
        </a:p>
      </dgm:t>
    </dgm:pt>
    <dgm:pt modelId="{AFA676CD-118B-4A2E-82E1-2CF283AA34BF}" type="sibTrans" cxnId="{84DCFC87-9BE3-420A-8545-0E092ECC1B83}">
      <dgm:prSet/>
      <dgm:spPr/>
      <dgm:t>
        <a:bodyPr/>
        <a:lstStyle/>
        <a:p>
          <a:endParaRPr lang="en-US"/>
        </a:p>
      </dgm:t>
    </dgm:pt>
    <dgm:pt modelId="{63113DB3-BF1B-47A3-980A-019233AC9271}">
      <dgm:prSet phldrT="[Text]"/>
      <dgm:spPr/>
      <dgm:t>
        <a:bodyPr/>
        <a:lstStyle/>
        <a:p>
          <a:r>
            <a:rPr lang="en-US" dirty="0"/>
            <a:t>One (1) week’s wages for each year of service</a:t>
          </a:r>
        </a:p>
      </dgm:t>
    </dgm:pt>
    <dgm:pt modelId="{DA6F4FF7-F24E-4264-B145-29127B7330C0}" type="parTrans" cxnId="{5F32BF93-FE8B-4CAC-AA4C-9F7BAF0C3784}">
      <dgm:prSet/>
      <dgm:spPr/>
      <dgm:t>
        <a:bodyPr/>
        <a:lstStyle/>
        <a:p>
          <a:endParaRPr lang="en-US"/>
        </a:p>
      </dgm:t>
    </dgm:pt>
    <dgm:pt modelId="{8739D327-3A60-40B7-82C8-C5723D72F378}" type="sibTrans" cxnId="{5F32BF93-FE8B-4CAC-AA4C-9F7BAF0C3784}">
      <dgm:prSet/>
      <dgm:spPr/>
      <dgm:t>
        <a:bodyPr/>
        <a:lstStyle/>
        <a:p>
          <a:endParaRPr lang="en-US"/>
        </a:p>
      </dgm:t>
    </dgm:pt>
    <dgm:pt modelId="{4615B6BC-6CC6-40E9-B14E-8C15596968FB}">
      <dgm:prSet phldrT="[Text]" custT="1"/>
      <dgm:spPr>
        <a:solidFill>
          <a:srgbClr val="0070C0"/>
        </a:solidFill>
      </dgm:spPr>
      <dgm:t>
        <a:bodyPr/>
        <a:lstStyle/>
        <a:p>
          <a:r>
            <a:rPr lang="en-US" sz="1800" dirty="0"/>
            <a:t>5 to 10 years of service</a:t>
          </a:r>
        </a:p>
      </dgm:t>
    </dgm:pt>
    <dgm:pt modelId="{54B6CA26-6D24-41AA-B2BF-96809FF5A982}" type="parTrans" cxnId="{066A9259-D7F9-49ED-8599-6DF3450FBF46}">
      <dgm:prSet/>
      <dgm:spPr/>
      <dgm:t>
        <a:bodyPr/>
        <a:lstStyle/>
        <a:p>
          <a:endParaRPr lang="en-US"/>
        </a:p>
      </dgm:t>
    </dgm:pt>
    <dgm:pt modelId="{E421A518-29BE-435B-A3B4-F784A908471C}" type="sibTrans" cxnId="{066A9259-D7F9-49ED-8599-6DF3450FBF46}">
      <dgm:prSet/>
      <dgm:spPr/>
      <dgm:t>
        <a:bodyPr/>
        <a:lstStyle/>
        <a:p>
          <a:endParaRPr lang="en-US"/>
        </a:p>
      </dgm:t>
    </dgm:pt>
    <dgm:pt modelId="{E36C0633-6300-4BA1-8F51-624EE8D06AB5}">
      <dgm:prSet phldrT="[Text]"/>
      <dgm:spPr/>
      <dgm:t>
        <a:bodyPr/>
        <a:lstStyle/>
        <a:p>
          <a:r>
            <a:rPr lang="en-US" dirty="0"/>
            <a:t>Two (2) weeks’ wages for each year of service after the fifth, and up to the tenth year. </a:t>
          </a:r>
        </a:p>
      </dgm:t>
    </dgm:pt>
    <dgm:pt modelId="{E7D28528-FEB6-42D9-86B8-1FF375136281}" type="parTrans" cxnId="{ACCA45DD-0053-4607-A4C4-796112D59CCA}">
      <dgm:prSet/>
      <dgm:spPr/>
      <dgm:t>
        <a:bodyPr/>
        <a:lstStyle/>
        <a:p>
          <a:endParaRPr lang="en-US"/>
        </a:p>
      </dgm:t>
    </dgm:pt>
    <dgm:pt modelId="{208E92BA-4F17-4824-876D-8753C0ED9669}" type="sibTrans" cxnId="{ACCA45DD-0053-4607-A4C4-796112D59CCA}">
      <dgm:prSet/>
      <dgm:spPr/>
      <dgm:t>
        <a:bodyPr/>
        <a:lstStyle/>
        <a:p>
          <a:endParaRPr lang="en-US"/>
        </a:p>
      </dgm:t>
    </dgm:pt>
    <dgm:pt modelId="{BABE7FDA-3469-47B8-BAA8-29C8D2C753CF}">
      <dgm:prSet phldrT="[Text]" custT="1"/>
      <dgm:spPr>
        <a:solidFill>
          <a:srgbClr val="0070C0"/>
        </a:solidFill>
      </dgm:spPr>
      <dgm:t>
        <a:bodyPr/>
        <a:lstStyle/>
        <a:p>
          <a:r>
            <a:rPr lang="en-US" sz="1800" dirty="0"/>
            <a:t>In excess of 10 years of service</a:t>
          </a:r>
        </a:p>
      </dgm:t>
    </dgm:pt>
    <dgm:pt modelId="{2FFA9875-A645-4A8E-BA92-7974919CC660}" type="parTrans" cxnId="{DD6F2826-89A8-4741-A4DB-C11111A12BF6}">
      <dgm:prSet/>
      <dgm:spPr/>
      <dgm:t>
        <a:bodyPr/>
        <a:lstStyle/>
        <a:p>
          <a:endParaRPr lang="en-US"/>
        </a:p>
      </dgm:t>
    </dgm:pt>
    <dgm:pt modelId="{738E00A8-D49A-4EEA-96C2-D83DE8E3E52A}" type="sibTrans" cxnId="{DD6F2826-89A8-4741-A4DB-C11111A12BF6}">
      <dgm:prSet/>
      <dgm:spPr/>
      <dgm:t>
        <a:bodyPr/>
        <a:lstStyle/>
        <a:p>
          <a:endParaRPr lang="en-US"/>
        </a:p>
      </dgm:t>
    </dgm:pt>
    <dgm:pt modelId="{687162A3-93C1-40D0-8808-21B03E2DA557}">
      <dgm:prSet phldrT="[Text]"/>
      <dgm:spPr/>
      <dgm:t>
        <a:bodyPr/>
        <a:lstStyle/>
        <a:p>
          <a:r>
            <a:rPr lang="en-US" dirty="0"/>
            <a:t>Three (3) weeks’ wages for each completed year of service in excess of ten years, up to a maximum of fifty-two (52) weeks. </a:t>
          </a:r>
        </a:p>
      </dgm:t>
    </dgm:pt>
    <dgm:pt modelId="{93F078E8-F4B0-4E34-BE3F-E292173C7510}" type="parTrans" cxnId="{02986E8E-47B7-40D0-AE8C-EA88CC10BBF9}">
      <dgm:prSet/>
      <dgm:spPr/>
      <dgm:t>
        <a:bodyPr/>
        <a:lstStyle/>
        <a:p>
          <a:endParaRPr lang="en-US"/>
        </a:p>
      </dgm:t>
    </dgm:pt>
    <dgm:pt modelId="{2B326D56-82B7-4587-A2C1-AAB14B59B115}" type="sibTrans" cxnId="{02986E8E-47B7-40D0-AE8C-EA88CC10BBF9}">
      <dgm:prSet/>
      <dgm:spPr/>
      <dgm:t>
        <a:bodyPr/>
        <a:lstStyle/>
        <a:p>
          <a:endParaRPr lang="en-US"/>
        </a:p>
      </dgm:t>
    </dgm:pt>
    <dgm:pt modelId="{E2DFA074-F994-4243-BC7C-E6BF37477566}" type="pres">
      <dgm:prSet presAssocID="{1C5446FB-93E1-404A-BE16-288B3820CE5B}" presName="linearFlow" presStyleCnt="0">
        <dgm:presLayoutVars>
          <dgm:dir/>
          <dgm:animLvl val="lvl"/>
          <dgm:resizeHandles val="exact"/>
        </dgm:presLayoutVars>
      </dgm:prSet>
      <dgm:spPr/>
    </dgm:pt>
    <dgm:pt modelId="{25A57F75-6F67-4911-B5CC-F3EA26D8DFEA}" type="pres">
      <dgm:prSet presAssocID="{B32A4505-EE6B-4FF3-8215-BD42E98A9CDC}" presName="composite" presStyleCnt="0"/>
      <dgm:spPr/>
    </dgm:pt>
    <dgm:pt modelId="{DFC04D1B-BE70-4151-B614-5187F71A378E}" type="pres">
      <dgm:prSet presAssocID="{B32A4505-EE6B-4FF3-8215-BD42E98A9CDC}" presName="parentText" presStyleLbl="alignNode1" presStyleIdx="0" presStyleCnt="3">
        <dgm:presLayoutVars>
          <dgm:chMax val="1"/>
          <dgm:bulletEnabled val="1"/>
        </dgm:presLayoutVars>
      </dgm:prSet>
      <dgm:spPr/>
    </dgm:pt>
    <dgm:pt modelId="{A37C18F0-4AEB-41A3-A212-B0BC6EDAB340}" type="pres">
      <dgm:prSet presAssocID="{B32A4505-EE6B-4FF3-8215-BD42E98A9CDC}" presName="descendantText" presStyleLbl="alignAcc1" presStyleIdx="0" presStyleCnt="3" custLinFactNeighborX="607">
        <dgm:presLayoutVars>
          <dgm:bulletEnabled val="1"/>
        </dgm:presLayoutVars>
      </dgm:prSet>
      <dgm:spPr/>
    </dgm:pt>
    <dgm:pt modelId="{3C6E1D4F-394E-4724-9742-0A6FF2872AB4}" type="pres">
      <dgm:prSet presAssocID="{AFA676CD-118B-4A2E-82E1-2CF283AA34BF}" presName="sp" presStyleCnt="0"/>
      <dgm:spPr/>
    </dgm:pt>
    <dgm:pt modelId="{FBCE7202-38E1-4EFE-B567-D52652236733}" type="pres">
      <dgm:prSet presAssocID="{4615B6BC-6CC6-40E9-B14E-8C15596968FB}" presName="composite" presStyleCnt="0"/>
      <dgm:spPr/>
    </dgm:pt>
    <dgm:pt modelId="{8B15427E-E7A8-478A-A903-7E44704D11F1}" type="pres">
      <dgm:prSet presAssocID="{4615B6BC-6CC6-40E9-B14E-8C15596968FB}" presName="parentText" presStyleLbl="alignNode1" presStyleIdx="1" presStyleCnt="3">
        <dgm:presLayoutVars>
          <dgm:chMax val="1"/>
          <dgm:bulletEnabled val="1"/>
        </dgm:presLayoutVars>
      </dgm:prSet>
      <dgm:spPr/>
    </dgm:pt>
    <dgm:pt modelId="{65D87A27-A924-486D-9053-1041E7232C57}" type="pres">
      <dgm:prSet presAssocID="{4615B6BC-6CC6-40E9-B14E-8C15596968FB}" presName="descendantText" presStyleLbl="alignAcc1" presStyleIdx="1" presStyleCnt="3">
        <dgm:presLayoutVars>
          <dgm:bulletEnabled val="1"/>
        </dgm:presLayoutVars>
      </dgm:prSet>
      <dgm:spPr/>
    </dgm:pt>
    <dgm:pt modelId="{452FF74E-8F0F-429B-A65D-1B7B1CF44C83}" type="pres">
      <dgm:prSet presAssocID="{E421A518-29BE-435B-A3B4-F784A908471C}" presName="sp" presStyleCnt="0"/>
      <dgm:spPr/>
    </dgm:pt>
    <dgm:pt modelId="{83AD2ADA-479F-4397-A407-E6CFD8CF8509}" type="pres">
      <dgm:prSet presAssocID="{BABE7FDA-3469-47B8-BAA8-29C8D2C753CF}" presName="composite" presStyleCnt="0"/>
      <dgm:spPr/>
    </dgm:pt>
    <dgm:pt modelId="{ACF58855-016F-4537-A772-2D1723C163A2}" type="pres">
      <dgm:prSet presAssocID="{BABE7FDA-3469-47B8-BAA8-29C8D2C753CF}" presName="parentText" presStyleLbl="alignNode1" presStyleIdx="2" presStyleCnt="3">
        <dgm:presLayoutVars>
          <dgm:chMax val="1"/>
          <dgm:bulletEnabled val="1"/>
        </dgm:presLayoutVars>
      </dgm:prSet>
      <dgm:spPr/>
    </dgm:pt>
    <dgm:pt modelId="{6EB95982-B75F-440F-961F-D2AA13407BEF}" type="pres">
      <dgm:prSet presAssocID="{BABE7FDA-3469-47B8-BAA8-29C8D2C753CF}" presName="descendantText" presStyleLbl="alignAcc1" presStyleIdx="2" presStyleCnt="3">
        <dgm:presLayoutVars>
          <dgm:bulletEnabled val="1"/>
        </dgm:presLayoutVars>
      </dgm:prSet>
      <dgm:spPr/>
    </dgm:pt>
  </dgm:ptLst>
  <dgm:cxnLst>
    <dgm:cxn modelId="{4A151C24-2270-4309-8AEB-9991275CF3C2}" type="presOf" srcId="{E36C0633-6300-4BA1-8F51-624EE8D06AB5}" destId="{65D87A27-A924-486D-9053-1041E7232C57}" srcOrd="0" destOrd="0" presId="urn:microsoft.com/office/officeart/2005/8/layout/chevron2"/>
    <dgm:cxn modelId="{DD6F2826-89A8-4741-A4DB-C11111A12BF6}" srcId="{1C5446FB-93E1-404A-BE16-288B3820CE5B}" destId="{BABE7FDA-3469-47B8-BAA8-29C8D2C753CF}" srcOrd="2" destOrd="0" parTransId="{2FFA9875-A645-4A8E-BA92-7974919CC660}" sibTransId="{738E00A8-D49A-4EEA-96C2-D83DE8E3E52A}"/>
    <dgm:cxn modelId="{E3DCAF27-280E-4CA6-93AD-34B8048AD156}" type="presOf" srcId="{63113DB3-BF1B-47A3-980A-019233AC9271}" destId="{A37C18F0-4AEB-41A3-A212-B0BC6EDAB340}" srcOrd="0" destOrd="0" presId="urn:microsoft.com/office/officeart/2005/8/layout/chevron2"/>
    <dgm:cxn modelId="{795E0B45-2EEC-4E16-997C-0DFE5B970D39}" type="presOf" srcId="{4615B6BC-6CC6-40E9-B14E-8C15596968FB}" destId="{8B15427E-E7A8-478A-A903-7E44704D11F1}" srcOrd="0" destOrd="0" presId="urn:microsoft.com/office/officeart/2005/8/layout/chevron2"/>
    <dgm:cxn modelId="{132BC472-0D4B-4A00-8F77-20A8A42444FC}" type="presOf" srcId="{687162A3-93C1-40D0-8808-21B03E2DA557}" destId="{6EB95982-B75F-440F-961F-D2AA13407BEF}" srcOrd="0" destOrd="0" presId="urn:microsoft.com/office/officeart/2005/8/layout/chevron2"/>
    <dgm:cxn modelId="{066A9259-D7F9-49ED-8599-6DF3450FBF46}" srcId="{1C5446FB-93E1-404A-BE16-288B3820CE5B}" destId="{4615B6BC-6CC6-40E9-B14E-8C15596968FB}" srcOrd="1" destOrd="0" parTransId="{54B6CA26-6D24-41AA-B2BF-96809FF5A982}" sibTransId="{E421A518-29BE-435B-A3B4-F784A908471C}"/>
    <dgm:cxn modelId="{84DCFC87-9BE3-420A-8545-0E092ECC1B83}" srcId="{1C5446FB-93E1-404A-BE16-288B3820CE5B}" destId="{B32A4505-EE6B-4FF3-8215-BD42E98A9CDC}" srcOrd="0" destOrd="0" parTransId="{445DE780-68A5-4F3C-92B2-75D6C1936C0D}" sibTransId="{AFA676CD-118B-4A2E-82E1-2CF283AA34BF}"/>
    <dgm:cxn modelId="{02986E8E-47B7-40D0-AE8C-EA88CC10BBF9}" srcId="{BABE7FDA-3469-47B8-BAA8-29C8D2C753CF}" destId="{687162A3-93C1-40D0-8808-21B03E2DA557}" srcOrd="0" destOrd="0" parTransId="{93F078E8-F4B0-4E34-BE3F-E292173C7510}" sibTransId="{2B326D56-82B7-4587-A2C1-AAB14B59B115}"/>
    <dgm:cxn modelId="{5F32BF93-FE8B-4CAC-AA4C-9F7BAF0C3784}" srcId="{B32A4505-EE6B-4FF3-8215-BD42E98A9CDC}" destId="{63113DB3-BF1B-47A3-980A-019233AC9271}" srcOrd="0" destOrd="0" parTransId="{DA6F4FF7-F24E-4264-B145-29127B7330C0}" sibTransId="{8739D327-3A60-40B7-82C8-C5723D72F378}"/>
    <dgm:cxn modelId="{9EB38ED4-2A2D-4DCE-A2F5-7F0B0C07D1DA}" type="presOf" srcId="{1C5446FB-93E1-404A-BE16-288B3820CE5B}" destId="{E2DFA074-F994-4243-BC7C-E6BF37477566}" srcOrd="0" destOrd="0" presId="urn:microsoft.com/office/officeart/2005/8/layout/chevron2"/>
    <dgm:cxn modelId="{ACCA45DD-0053-4607-A4C4-796112D59CCA}" srcId="{4615B6BC-6CC6-40E9-B14E-8C15596968FB}" destId="{E36C0633-6300-4BA1-8F51-624EE8D06AB5}" srcOrd="0" destOrd="0" parTransId="{E7D28528-FEB6-42D9-86B8-1FF375136281}" sibTransId="{208E92BA-4F17-4824-876D-8753C0ED9669}"/>
    <dgm:cxn modelId="{40DB0DE7-48A4-428C-B7FA-E06E2870CE14}" type="presOf" srcId="{B32A4505-EE6B-4FF3-8215-BD42E98A9CDC}" destId="{DFC04D1B-BE70-4151-B614-5187F71A378E}" srcOrd="0" destOrd="0" presId="urn:microsoft.com/office/officeart/2005/8/layout/chevron2"/>
    <dgm:cxn modelId="{A988F4FC-FA99-4919-8051-472C41363DB1}" type="presOf" srcId="{BABE7FDA-3469-47B8-BAA8-29C8D2C753CF}" destId="{ACF58855-016F-4537-A772-2D1723C163A2}" srcOrd="0" destOrd="0" presId="urn:microsoft.com/office/officeart/2005/8/layout/chevron2"/>
    <dgm:cxn modelId="{D548EDAA-6A10-40BF-8FED-29B40C32CA4D}" type="presParOf" srcId="{E2DFA074-F994-4243-BC7C-E6BF37477566}" destId="{25A57F75-6F67-4911-B5CC-F3EA26D8DFEA}" srcOrd="0" destOrd="0" presId="urn:microsoft.com/office/officeart/2005/8/layout/chevron2"/>
    <dgm:cxn modelId="{4D3F0E37-A23E-46A8-8EA1-367EC74E6B3B}" type="presParOf" srcId="{25A57F75-6F67-4911-B5CC-F3EA26D8DFEA}" destId="{DFC04D1B-BE70-4151-B614-5187F71A378E}" srcOrd="0" destOrd="0" presId="urn:microsoft.com/office/officeart/2005/8/layout/chevron2"/>
    <dgm:cxn modelId="{FA1DE2BA-B7BE-4C3D-B715-5754DE049ABB}" type="presParOf" srcId="{25A57F75-6F67-4911-B5CC-F3EA26D8DFEA}" destId="{A37C18F0-4AEB-41A3-A212-B0BC6EDAB340}" srcOrd="1" destOrd="0" presId="urn:microsoft.com/office/officeart/2005/8/layout/chevron2"/>
    <dgm:cxn modelId="{733C2195-1FD4-4615-B790-417BB4849A54}" type="presParOf" srcId="{E2DFA074-F994-4243-BC7C-E6BF37477566}" destId="{3C6E1D4F-394E-4724-9742-0A6FF2872AB4}" srcOrd="1" destOrd="0" presId="urn:microsoft.com/office/officeart/2005/8/layout/chevron2"/>
    <dgm:cxn modelId="{E456C19B-6E84-4FFD-9D24-4CAC2ABD6591}" type="presParOf" srcId="{E2DFA074-F994-4243-BC7C-E6BF37477566}" destId="{FBCE7202-38E1-4EFE-B567-D52652236733}" srcOrd="2" destOrd="0" presId="urn:microsoft.com/office/officeart/2005/8/layout/chevron2"/>
    <dgm:cxn modelId="{56C0340C-880C-48B2-833F-860C37315C95}" type="presParOf" srcId="{FBCE7202-38E1-4EFE-B567-D52652236733}" destId="{8B15427E-E7A8-478A-A903-7E44704D11F1}" srcOrd="0" destOrd="0" presId="urn:microsoft.com/office/officeart/2005/8/layout/chevron2"/>
    <dgm:cxn modelId="{326C751D-ED44-4553-99E3-1C6C401BD79D}" type="presParOf" srcId="{FBCE7202-38E1-4EFE-B567-D52652236733}" destId="{65D87A27-A924-486D-9053-1041E7232C57}" srcOrd="1" destOrd="0" presId="urn:microsoft.com/office/officeart/2005/8/layout/chevron2"/>
    <dgm:cxn modelId="{2C81D25D-C5EE-41B0-99F9-11277B1665AD}" type="presParOf" srcId="{E2DFA074-F994-4243-BC7C-E6BF37477566}" destId="{452FF74E-8F0F-429B-A65D-1B7B1CF44C83}" srcOrd="3" destOrd="0" presId="urn:microsoft.com/office/officeart/2005/8/layout/chevron2"/>
    <dgm:cxn modelId="{E128C3F7-83E7-453B-ADD4-072364530D8B}" type="presParOf" srcId="{E2DFA074-F994-4243-BC7C-E6BF37477566}" destId="{83AD2ADA-479F-4397-A407-E6CFD8CF8509}" srcOrd="4" destOrd="0" presId="urn:microsoft.com/office/officeart/2005/8/layout/chevron2"/>
    <dgm:cxn modelId="{28937662-D576-4D23-8928-CC76031B2D1C}" type="presParOf" srcId="{83AD2ADA-479F-4397-A407-E6CFD8CF8509}" destId="{ACF58855-016F-4537-A772-2D1723C163A2}" srcOrd="0" destOrd="0" presId="urn:microsoft.com/office/officeart/2005/8/layout/chevron2"/>
    <dgm:cxn modelId="{77E992B8-4988-4663-9C6D-FFED41585AE0}" type="presParOf" srcId="{83AD2ADA-479F-4397-A407-E6CFD8CF8509}" destId="{6EB95982-B75F-440F-961F-D2AA13407BE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5446FB-93E1-404A-BE16-288B3820CE5B}" type="doc">
      <dgm:prSet loTypeId="urn:microsoft.com/office/officeart/2005/8/layout/chevron2" loCatId="process" qsTypeId="urn:microsoft.com/office/officeart/2005/8/quickstyle/simple1" qsCatId="simple" csTypeId="urn:microsoft.com/office/officeart/2005/8/colors/accent5_4" csCatId="accent5" phldr="1"/>
      <dgm:spPr/>
      <dgm:t>
        <a:bodyPr/>
        <a:lstStyle/>
        <a:p>
          <a:endParaRPr lang="en-US"/>
        </a:p>
      </dgm:t>
    </dgm:pt>
    <dgm:pt modelId="{B32A4505-EE6B-4FF3-8215-BD42E98A9CDC}">
      <dgm:prSet phldrT="[Text]" custT="1"/>
      <dgm:spPr>
        <a:solidFill>
          <a:schemeClr val="accent2">
            <a:lumMod val="60000"/>
            <a:lumOff val="40000"/>
          </a:schemeClr>
        </a:solidFill>
        <a:effectLst>
          <a:glow rad="63500">
            <a:schemeClr val="accent5">
              <a:satMod val="175000"/>
              <a:alpha val="40000"/>
            </a:schemeClr>
          </a:glow>
        </a:effectLst>
      </dgm:spPr>
      <dgm:t>
        <a:bodyPr/>
        <a:lstStyle/>
        <a:p>
          <a:r>
            <a:rPr lang="en-US" sz="1800" b="1" dirty="0">
              <a:solidFill>
                <a:schemeClr val="tx1"/>
              </a:solidFill>
            </a:rPr>
            <a:t>Weekly, fortnightly or monthly basis</a:t>
          </a:r>
        </a:p>
      </dgm:t>
    </dgm:pt>
    <dgm:pt modelId="{445DE780-68A5-4F3C-92B2-75D6C1936C0D}" type="parTrans" cxnId="{84DCFC87-9BE3-420A-8545-0E092ECC1B83}">
      <dgm:prSet/>
      <dgm:spPr/>
      <dgm:t>
        <a:bodyPr/>
        <a:lstStyle/>
        <a:p>
          <a:endParaRPr lang="en-US"/>
        </a:p>
      </dgm:t>
    </dgm:pt>
    <dgm:pt modelId="{AFA676CD-118B-4A2E-82E1-2CF283AA34BF}" type="sibTrans" cxnId="{84DCFC87-9BE3-420A-8545-0E092ECC1B83}">
      <dgm:prSet/>
      <dgm:spPr/>
      <dgm:t>
        <a:bodyPr/>
        <a:lstStyle/>
        <a:p>
          <a:endParaRPr lang="en-US"/>
        </a:p>
      </dgm:t>
    </dgm:pt>
    <dgm:pt modelId="{63113DB3-BF1B-47A3-980A-019233AC9271}">
      <dgm:prSet phldrT="[Text]"/>
      <dgm:spPr/>
      <dgm:t>
        <a:bodyPr/>
        <a:lstStyle/>
        <a:p>
          <a:r>
            <a:rPr lang="en-US" dirty="0"/>
            <a:t>One (1) day for each month completed </a:t>
          </a:r>
        </a:p>
      </dgm:t>
    </dgm:pt>
    <dgm:pt modelId="{DA6F4FF7-F24E-4264-B145-29127B7330C0}" type="parTrans" cxnId="{5F32BF93-FE8B-4CAC-AA4C-9F7BAF0C3784}">
      <dgm:prSet/>
      <dgm:spPr/>
      <dgm:t>
        <a:bodyPr/>
        <a:lstStyle/>
        <a:p>
          <a:endParaRPr lang="en-US"/>
        </a:p>
      </dgm:t>
    </dgm:pt>
    <dgm:pt modelId="{8739D327-3A60-40B7-82C8-C5723D72F378}" type="sibTrans" cxnId="{5F32BF93-FE8B-4CAC-AA4C-9F7BAF0C3784}">
      <dgm:prSet/>
      <dgm:spPr/>
      <dgm:t>
        <a:bodyPr/>
        <a:lstStyle/>
        <a:p>
          <a:endParaRPr lang="en-US"/>
        </a:p>
      </dgm:t>
    </dgm:pt>
    <dgm:pt modelId="{4615B6BC-6CC6-40E9-B14E-8C15596968FB}">
      <dgm:prSet phldrT="[Text]" custT="1"/>
      <dgm:spPr>
        <a:solidFill>
          <a:schemeClr val="accent2">
            <a:lumMod val="60000"/>
            <a:lumOff val="40000"/>
          </a:schemeClr>
        </a:solidFill>
      </dgm:spPr>
      <dgm:t>
        <a:bodyPr/>
        <a:lstStyle/>
        <a:p>
          <a:r>
            <a:rPr lang="en-US" sz="1800" b="1" dirty="0">
              <a:solidFill>
                <a:schemeClr val="tx1"/>
              </a:solidFill>
            </a:rPr>
            <a:t>Daily paid emp</a:t>
          </a:r>
        </a:p>
      </dgm:t>
    </dgm:pt>
    <dgm:pt modelId="{54B6CA26-6D24-41AA-B2BF-96809FF5A982}" type="parTrans" cxnId="{066A9259-D7F9-49ED-8599-6DF3450FBF46}">
      <dgm:prSet/>
      <dgm:spPr/>
      <dgm:t>
        <a:bodyPr/>
        <a:lstStyle/>
        <a:p>
          <a:endParaRPr lang="en-US"/>
        </a:p>
      </dgm:t>
    </dgm:pt>
    <dgm:pt modelId="{E421A518-29BE-435B-A3B4-F784A908471C}" type="sibTrans" cxnId="{066A9259-D7F9-49ED-8599-6DF3450FBF46}">
      <dgm:prSet/>
      <dgm:spPr/>
      <dgm:t>
        <a:bodyPr/>
        <a:lstStyle/>
        <a:p>
          <a:endParaRPr lang="en-US"/>
        </a:p>
      </dgm:t>
    </dgm:pt>
    <dgm:pt modelId="{E36C0633-6300-4BA1-8F51-624EE8D06AB5}">
      <dgm:prSet phldrT="[Text]"/>
      <dgm:spPr/>
      <dgm:t>
        <a:bodyPr/>
        <a:lstStyle/>
        <a:p>
          <a:r>
            <a:rPr lang="en-US" dirty="0"/>
            <a:t>One (1) day for every twenty (20) days worked </a:t>
          </a:r>
        </a:p>
      </dgm:t>
    </dgm:pt>
    <dgm:pt modelId="{E7D28528-FEB6-42D9-86B8-1FF375136281}" type="parTrans" cxnId="{ACCA45DD-0053-4607-A4C4-796112D59CCA}">
      <dgm:prSet/>
      <dgm:spPr/>
      <dgm:t>
        <a:bodyPr/>
        <a:lstStyle/>
        <a:p>
          <a:endParaRPr lang="en-US"/>
        </a:p>
      </dgm:t>
    </dgm:pt>
    <dgm:pt modelId="{208E92BA-4F17-4824-876D-8753C0ED9669}" type="sibTrans" cxnId="{ACCA45DD-0053-4607-A4C4-796112D59CCA}">
      <dgm:prSet/>
      <dgm:spPr/>
      <dgm:t>
        <a:bodyPr/>
        <a:lstStyle/>
        <a:p>
          <a:endParaRPr lang="en-US"/>
        </a:p>
      </dgm:t>
    </dgm:pt>
    <dgm:pt modelId="{BABE7FDA-3469-47B8-BAA8-29C8D2C753CF}">
      <dgm:prSet phldrT="[Text]" custT="1"/>
      <dgm:spPr>
        <a:solidFill>
          <a:schemeClr val="accent2">
            <a:lumMod val="60000"/>
            <a:lumOff val="40000"/>
          </a:schemeClr>
        </a:solidFill>
      </dgm:spPr>
      <dgm:t>
        <a:bodyPr/>
        <a:lstStyle/>
        <a:p>
          <a:r>
            <a:rPr lang="en-US" sz="1800" b="1" dirty="0">
              <a:solidFill>
                <a:schemeClr val="tx1"/>
              </a:solidFill>
            </a:rPr>
            <a:t>Hourly paid employees</a:t>
          </a:r>
        </a:p>
      </dgm:t>
    </dgm:pt>
    <dgm:pt modelId="{2FFA9875-A645-4A8E-BA92-7974919CC660}" type="parTrans" cxnId="{DD6F2826-89A8-4741-A4DB-C11111A12BF6}">
      <dgm:prSet/>
      <dgm:spPr/>
      <dgm:t>
        <a:bodyPr/>
        <a:lstStyle/>
        <a:p>
          <a:endParaRPr lang="en-US"/>
        </a:p>
      </dgm:t>
    </dgm:pt>
    <dgm:pt modelId="{738E00A8-D49A-4EEA-96C2-D83DE8E3E52A}" type="sibTrans" cxnId="{DD6F2826-89A8-4741-A4DB-C11111A12BF6}">
      <dgm:prSet/>
      <dgm:spPr/>
      <dgm:t>
        <a:bodyPr/>
        <a:lstStyle/>
        <a:p>
          <a:endParaRPr lang="en-US"/>
        </a:p>
      </dgm:t>
    </dgm:pt>
    <dgm:pt modelId="{687162A3-93C1-40D0-8808-21B03E2DA557}">
      <dgm:prSet phldrT="[Text]"/>
      <dgm:spPr/>
      <dgm:t>
        <a:bodyPr/>
        <a:lstStyle/>
        <a:p>
          <a:r>
            <a:rPr lang="en-US" dirty="0"/>
            <a:t>One (1) day for every 160 hours worked </a:t>
          </a:r>
        </a:p>
      </dgm:t>
    </dgm:pt>
    <dgm:pt modelId="{93F078E8-F4B0-4E34-BE3F-E292173C7510}" type="parTrans" cxnId="{02986E8E-47B7-40D0-AE8C-EA88CC10BBF9}">
      <dgm:prSet/>
      <dgm:spPr/>
      <dgm:t>
        <a:bodyPr/>
        <a:lstStyle/>
        <a:p>
          <a:endParaRPr lang="en-US"/>
        </a:p>
      </dgm:t>
    </dgm:pt>
    <dgm:pt modelId="{2B326D56-82B7-4587-A2C1-AAB14B59B115}" type="sibTrans" cxnId="{02986E8E-47B7-40D0-AE8C-EA88CC10BBF9}">
      <dgm:prSet/>
      <dgm:spPr/>
      <dgm:t>
        <a:bodyPr/>
        <a:lstStyle/>
        <a:p>
          <a:endParaRPr lang="en-US"/>
        </a:p>
      </dgm:t>
    </dgm:pt>
    <dgm:pt modelId="{73EC50F8-25B4-4C89-8ABB-3442D14AA78D}">
      <dgm:prSet custT="1"/>
      <dgm:spPr>
        <a:solidFill>
          <a:schemeClr val="accent2">
            <a:lumMod val="60000"/>
            <a:lumOff val="40000"/>
          </a:schemeClr>
        </a:solidFill>
      </dgm:spPr>
      <dgm:t>
        <a:bodyPr/>
        <a:lstStyle/>
        <a:p>
          <a:r>
            <a:rPr lang="en-US" sz="1800" b="1" dirty="0">
              <a:solidFill>
                <a:schemeClr val="tx1"/>
              </a:solidFill>
            </a:rPr>
            <a:t>Half-day basis </a:t>
          </a:r>
        </a:p>
      </dgm:t>
    </dgm:pt>
    <dgm:pt modelId="{BCF1F1E4-319D-421F-872B-ABF3B7C80A81}" type="parTrans" cxnId="{7B31BB1F-9425-4520-8CF5-E8082FBF6B90}">
      <dgm:prSet/>
      <dgm:spPr/>
      <dgm:t>
        <a:bodyPr/>
        <a:lstStyle/>
        <a:p>
          <a:endParaRPr lang="en-US"/>
        </a:p>
      </dgm:t>
    </dgm:pt>
    <dgm:pt modelId="{C72B0261-1305-411B-BECE-DC7F3594056E}" type="sibTrans" cxnId="{7B31BB1F-9425-4520-8CF5-E8082FBF6B90}">
      <dgm:prSet/>
      <dgm:spPr/>
      <dgm:t>
        <a:bodyPr/>
        <a:lstStyle/>
        <a:p>
          <a:endParaRPr lang="en-US"/>
        </a:p>
      </dgm:t>
    </dgm:pt>
    <dgm:pt modelId="{9A0D5701-00CC-4A51-95EA-16FBA2A0C750}">
      <dgm:prSet/>
      <dgm:spPr/>
      <dgm:t>
        <a:bodyPr/>
        <a:lstStyle/>
        <a:p>
          <a:r>
            <a:rPr lang="en-US" dirty="0"/>
            <a:t>The half day is counted as a day in the computation of periods of employment and leave with pay</a:t>
          </a:r>
        </a:p>
      </dgm:t>
    </dgm:pt>
    <dgm:pt modelId="{B86A91B4-7903-434F-94A5-A4787A4647B7}" type="parTrans" cxnId="{399F6894-499D-4F1E-BE25-1D7CB7487A88}">
      <dgm:prSet/>
      <dgm:spPr/>
      <dgm:t>
        <a:bodyPr/>
        <a:lstStyle/>
        <a:p>
          <a:endParaRPr lang="en-US"/>
        </a:p>
      </dgm:t>
    </dgm:pt>
    <dgm:pt modelId="{EDF1EE17-E86B-4286-B257-E2FF8C80BC73}" type="sibTrans" cxnId="{399F6894-499D-4F1E-BE25-1D7CB7487A88}">
      <dgm:prSet/>
      <dgm:spPr/>
      <dgm:t>
        <a:bodyPr/>
        <a:lstStyle/>
        <a:p>
          <a:endParaRPr lang="en-US"/>
        </a:p>
      </dgm:t>
    </dgm:pt>
    <dgm:pt modelId="{E2DFA074-F994-4243-BC7C-E6BF37477566}" type="pres">
      <dgm:prSet presAssocID="{1C5446FB-93E1-404A-BE16-288B3820CE5B}" presName="linearFlow" presStyleCnt="0">
        <dgm:presLayoutVars>
          <dgm:dir/>
          <dgm:animLvl val="lvl"/>
          <dgm:resizeHandles val="exact"/>
        </dgm:presLayoutVars>
      </dgm:prSet>
      <dgm:spPr/>
    </dgm:pt>
    <dgm:pt modelId="{25A57F75-6F67-4911-B5CC-F3EA26D8DFEA}" type="pres">
      <dgm:prSet presAssocID="{B32A4505-EE6B-4FF3-8215-BD42E98A9CDC}" presName="composite" presStyleCnt="0"/>
      <dgm:spPr/>
    </dgm:pt>
    <dgm:pt modelId="{DFC04D1B-BE70-4151-B614-5187F71A378E}" type="pres">
      <dgm:prSet presAssocID="{B32A4505-EE6B-4FF3-8215-BD42E98A9CDC}" presName="parentText" presStyleLbl="alignNode1" presStyleIdx="0" presStyleCnt="4" custScaleY="143151">
        <dgm:presLayoutVars>
          <dgm:chMax val="1"/>
          <dgm:bulletEnabled val="1"/>
        </dgm:presLayoutVars>
      </dgm:prSet>
      <dgm:spPr/>
    </dgm:pt>
    <dgm:pt modelId="{A37C18F0-4AEB-41A3-A212-B0BC6EDAB340}" type="pres">
      <dgm:prSet presAssocID="{B32A4505-EE6B-4FF3-8215-BD42E98A9CDC}" presName="descendantText" presStyleLbl="alignAcc1" presStyleIdx="0" presStyleCnt="4" custLinFactNeighborX="607">
        <dgm:presLayoutVars>
          <dgm:bulletEnabled val="1"/>
        </dgm:presLayoutVars>
      </dgm:prSet>
      <dgm:spPr/>
    </dgm:pt>
    <dgm:pt modelId="{3C6E1D4F-394E-4724-9742-0A6FF2872AB4}" type="pres">
      <dgm:prSet presAssocID="{AFA676CD-118B-4A2E-82E1-2CF283AA34BF}" presName="sp" presStyleCnt="0"/>
      <dgm:spPr/>
    </dgm:pt>
    <dgm:pt modelId="{FBCE7202-38E1-4EFE-B567-D52652236733}" type="pres">
      <dgm:prSet presAssocID="{4615B6BC-6CC6-40E9-B14E-8C15596968FB}" presName="composite" presStyleCnt="0"/>
      <dgm:spPr/>
    </dgm:pt>
    <dgm:pt modelId="{8B15427E-E7A8-478A-A903-7E44704D11F1}" type="pres">
      <dgm:prSet presAssocID="{4615B6BC-6CC6-40E9-B14E-8C15596968FB}" presName="parentText" presStyleLbl="alignNode1" presStyleIdx="1" presStyleCnt="4">
        <dgm:presLayoutVars>
          <dgm:chMax val="1"/>
          <dgm:bulletEnabled val="1"/>
        </dgm:presLayoutVars>
      </dgm:prSet>
      <dgm:spPr/>
    </dgm:pt>
    <dgm:pt modelId="{65D87A27-A924-486D-9053-1041E7232C57}" type="pres">
      <dgm:prSet presAssocID="{4615B6BC-6CC6-40E9-B14E-8C15596968FB}" presName="descendantText" presStyleLbl="alignAcc1" presStyleIdx="1" presStyleCnt="4">
        <dgm:presLayoutVars>
          <dgm:bulletEnabled val="1"/>
        </dgm:presLayoutVars>
      </dgm:prSet>
      <dgm:spPr/>
    </dgm:pt>
    <dgm:pt modelId="{452FF74E-8F0F-429B-A65D-1B7B1CF44C83}" type="pres">
      <dgm:prSet presAssocID="{E421A518-29BE-435B-A3B4-F784A908471C}" presName="sp" presStyleCnt="0"/>
      <dgm:spPr/>
    </dgm:pt>
    <dgm:pt modelId="{83AD2ADA-479F-4397-A407-E6CFD8CF8509}" type="pres">
      <dgm:prSet presAssocID="{BABE7FDA-3469-47B8-BAA8-29C8D2C753CF}" presName="composite" presStyleCnt="0"/>
      <dgm:spPr/>
    </dgm:pt>
    <dgm:pt modelId="{ACF58855-016F-4537-A772-2D1723C163A2}" type="pres">
      <dgm:prSet presAssocID="{BABE7FDA-3469-47B8-BAA8-29C8D2C753CF}" presName="parentText" presStyleLbl="alignNode1" presStyleIdx="2" presStyleCnt="4" custScaleY="136059">
        <dgm:presLayoutVars>
          <dgm:chMax val="1"/>
          <dgm:bulletEnabled val="1"/>
        </dgm:presLayoutVars>
      </dgm:prSet>
      <dgm:spPr/>
    </dgm:pt>
    <dgm:pt modelId="{6EB95982-B75F-440F-961F-D2AA13407BEF}" type="pres">
      <dgm:prSet presAssocID="{BABE7FDA-3469-47B8-BAA8-29C8D2C753CF}" presName="descendantText" presStyleLbl="alignAcc1" presStyleIdx="2" presStyleCnt="4" custScaleX="88583" custLinFactNeighborX="-5192" custLinFactNeighborY="0">
        <dgm:presLayoutVars>
          <dgm:bulletEnabled val="1"/>
        </dgm:presLayoutVars>
      </dgm:prSet>
      <dgm:spPr/>
    </dgm:pt>
    <dgm:pt modelId="{244D63AB-9939-4A57-84E3-2B9B2DF16358}" type="pres">
      <dgm:prSet presAssocID="{738E00A8-D49A-4EEA-96C2-D83DE8E3E52A}" presName="sp" presStyleCnt="0"/>
      <dgm:spPr/>
    </dgm:pt>
    <dgm:pt modelId="{EFF6E6A9-5994-4B75-9A8D-3874F17F067C}" type="pres">
      <dgm:prSet presAssocID="{73EC50F8-25B4-4C89-8ABB-3442D14AA78D}" presName="composite" presStyleCnt="0"/>
      <dgm:spPr/>
    </dgm:pt>
    <dgm:pt modelId="{2175734A-0970-4AA2-A96D-1B7EE5BEE246}" type="pres">
      <dgm:prSet presAssocID="{73EC50F8-25B4-4C89-8ABB-3442D14AA78D}" presName="parentText" presStyleLbl="alignNode1" presStyleIdx="3" presStyleCnt="4">
        <dgm:presLayoutVars>
          <dgm:chMax val="1"/>
          <dgm:bulletEnabled val="1"/>
        </dgm:presLayoutVars>
      </dgm:prSet>
      <dgm:spPr/>
    </dgm:pt>
    <dgm:pt modelId="{2B458F38-EC60-48CD-9C60-2B1F4F3E164D}" type="pres">
      <dgm:prSet presAssocID="{73EC50F8-25B4-4C89-8ABB-3442D14AA78D}" presName="descendantText" presStyleLbl="alignAcc1" presStyleIdx="3" presStyleCnt="4">
        <dgm:presLayoutVars>
          <dgm:bulletEnabled val="1"/>
        </dgm:presLayoutVars>
      </dgm:prSet>
      <dgm:spPr/>
    </dgm:pt>
  </dgm:ptLst>
  <dgm:cxnLst>
    <dgm:cxn modelId="{7B31BB1F-9425-4520-8CF5-E8082FBF6B90}" srcId="{1C5446FB-93E1-404A-BE16-288B3820CE5B}" destId="{73EC50F8-25B4-4C89-8ABB-3442D14AA78D}" srcOrd="3" destOrd="0" parTransId="{BCF1F1E4-319D-421F-872B-ABF3B7C80A81}" sibTransId="{C72B0261-1305-411B-BECE-DC7F3594056E}"/>
    <dgm:cxn modelId="{4A151C24-2270-4309-8AEB-9991275CF3C2}" type="presOf" srcId="{E36C0633-6300-4BA1-8F51-624EE8D06AB5}" destId="{65D87A27-A924-486D-9053-1041E7232C57}" srcOrd="0" destOrd="0" presId="urn:microsoft.com/office/officeart/2005/8/layout/chevron2"/>
    <dgm:cxn modelId="{DD6F2826-89A8-4741-A4DB-C11111A12BF6}" srcId="{1C5446FB-93E1-404A-BE16-288B3820CE5B}" destId="{BABE7FDA-3469-47B8-BAA8-29C8D2C753CF}" srcOrd="2" destOrd="0" parTransId="{2FFA9875-A645-4A8E-BA92-7974919CC660}" sibTransId="{738E00A8-D49A-4EEA-96C2-D83DE8E3E52A}"/>
    <dgm:cxn modelId="{E3DCAF27-280E-4CA6-93AD-34B8048AD156}" type="presOf" srcId="{63113DB3-BF1B-47A3-980A-019233AC9271}" destId="{A37C18F0-4AEB-41A3-A212-B0BC6EDAB340}" srcOrd="0" destOrd="0" presId="urn:microsoft.com/office/officeart/2005/8/layout/chevron2"/>
    <dgm:cxn modelId="{467F6C3A-1B32-4ACB-85A6-F6A648289528}" type="presOf" srcId="{9A0D5701-00CC-4A51-95EA-16FBA2A0C750}" destId="{2B458F38-EC60-48CD-9C60-2B1F4F3E164D}" srcOrd="0" destOrd="0" presId="urn:microsoft.com/office/officeart/2005/8/layout/chevron2"/>
    <dgm:cxn modelId="{795E0B45-2EEC-4E16-997C-0DFE5B970D39}" type="presOf" srcId="{4615B6BC-6CC6-40E9-B14E-8C15596968FB}" destId="{8B15427E-E7A8-478A-A903-7E44704D11F1}" srcOrd="0" destOrd="0" presId="urn:microsoft.com/office/officeart/2005/8/layout/chevron2"/>
    <dgm:cxn modelId="{132BC472-0D4B-4A00-8F77-20A8A42444FC}" type="presOf" srcId="{687162A3-93C1-40D0-8808-21B03E2DA557}" destId="{6EB95982-B75F-440F-961F-D2AA13407BEF}" srcOrd="0" destOrd="0" presId="urn:microsoft.com/office/officeart/2005/8/layout/chevron2"/>
    <dgm:cxn modelId="{066A9259-D7F9-49ED-8599-6DF3450FBF46}" srcId="{1C5446FB-93E1-404A-BE16-288B3820CE5B}" destId="{4615B6BC-6CC6-40E9-B14E-8C15596968FB}" srcOrd="1" destOrd="0" parTransId="{54B6CA26-6D24-41AA-B2BF-96809FF5A982}" sibTransId="{E421A518-29BE-435B-A3B4-F784A908471C}"/>
    <dgm:cxn modelId="{84DCFC87-9BE3-420A-8545-0E092ECC1B83}" srcId="{1C5446FB-93E1-404A-BE16-288B3820CE5B}" destId="{B32A4505-EE6B-4FF3-8215-BD42E98A9CDC}" srcOrd="0" destOrd="0" parTransId="{445DE780-68A5-4F3C-92B2-75D6C1936C0D}" sibTransId="{AFA676CD-118B-4A2E-82E1-2CF283AA34BF}"/>
    <dgm:cxn modelId="{02986E8E-47B7-40D0-AE8C-EA88CC10BBF9}" srcId="{BABE7FDA-3469-47B8-BAA8-29C8D2C753CF}" destId="{687162A3-93C1-40D0-8808-21B03E2DA557}" srcOrd="0" destOrd="0" parTransId="{93F078E8-F4B0-4E34-BE3F-E292173C7510}" sibTransId="{2B326D56-82B7-4587-A2C1-AAB14B59B115}"/>
    <dgm:cxn modelId="{5F32BF93-FE8B-4CAC-AA4C-9F7BAF0C3784}" srcId="{B32A4505-EE6B-4FF3-8215-BD42E98A9CDC}" destId="{63113DB3-BF1B-47A3-980A-019233AC9271}" srcOrd="0" destOrd="0" parTransId="{DA6F4FF7-F24E-4264-B145-29127B7330C0}" sibTransId="{8739D327-3A60-40B7-82C8-C5723D72F378}"/>
    <dgm:cxn modelId="{399F6894-499D-4F1E-BE25-1D7CB7487A88}" srcId="{73EC50F8-25B4-4C89-8ABB-3442D14AA78D}" destId="{9A0D5701-00CC-4A51-95EA-16FBA2A0C750}" srcOrd="0" destOrd="0" parTransId="{B86A91B4-7903-434F-94A5-A4787A4647B7}" sibTransId="{EDF1EE17-E86B-4286-B257-E2FF8C80BC73}"/>
    <dgm:cxn modelId="{9EB38ED4-2A2D-4DCE-A2F5-7F0B0C07D1DA}" type="presOf" srcId="{1C5446FB-93E1-404A-BE16-288B3820CE5B}" destId="{E2DFA074-F994-4243-BC7C-E6BF37477566}" srcOrd="0" destOrd="0" presId="urn:microsoft.com/office/officeart/2005/8/layout/chevron2"/>
    <dgm:cxn modelId="{E0CC7BD8-A7CF-4CF2-BE0F-43E4655E9F1D}" type="presOf" srcId="{73EC50F8-25B4-4C89-8ABB-3442D14AA78D}" destId="{2175734A-0970-4AA2-A96D-1B7EE5BEE246}" srcOrd="0" destOrd="0" presId="urn:microsoft.com/office/officeart/2005/8/layout/chevron2"/>
    <dgm:cxn modelId="{ACCA45DD-0053-4607-A4C4-796112D59CCA}" srcId="{4615B6BC-6CC6-40E9-B14E-8C15596968FB}" destId="{E36C0633-6300-4BA1-8F51-624EE8D06AB5}" srcOrd="0" destOrd="0" parTransId="{E7D28528-FEB6-42D9-86B8-1FF375136281}" sibTransId="{208E92BA-4F17-4824-876D-8753C0ED9669}"/>
    <dgm:cxn modelId="{40DB0DE7-48A4-428C-B7FA-E06E2870CE14}" type="presOf" srcId="{B32A4505-EE6B-4FF3-8215-BD42E98A9CDC}" destId="{DFC04D1B-BE70-4151-B614-5187F71A378E}" srcOrd="0" destOrd="0" presId="urn:microsoft.com/office/officeart/2005/8/layout/chevron2"/>
    <dgm:cxn modelId="{A988F4FC-FA99-4919-8051-472C41363DB1}" type="presOf" srcId="{BABE7FDA-3469-47B8-BAA8-29C8D2C753CF}" destId="{ACF58855-016F-4537-A772-2D1723C163A2}" srcOrd="0" destOrd="0" presId="urn:microsoft.com/office/officeart/2005/8/layout/chevron2"/>
    <dgm:cxn modelId="{D548EDAA-6A10-40BF-8FED-29B40C32CA4D}" type="presParOf" srcId="{E2DFA074-F994-4243-BC7C-E6BF37477566}" destId="{25A57F75-6F67-4911-B5CC-F3EA26D8DFEA}" srcOrd="0" destOrd="0" presId="urn:microsoft.com/office/officeart/2005/8/layout/chevron2"/>
    <dgm:cxn modelId="{4D3F0E37-A23E-46A8-8EA1-367EC74E6B3B}" type="presParOf" srcId="{25A57F75-6F67-4911-B5CC-F3EA26D8DFEA}" destId="{DFC04D1B-BE70-4151-B614-5187F71A378E}" srcOrd="0" destOrd="0" presId="urn:microsoft.com/office/officeart/2005/8/layout/chevron2"/>
    <dgm:cxn modelId="{FA1DE2BA-B7BE-4C3D-B715-5754DE049ABB}" type="presParOf" srcId="{25A57F75-6F67-4911-B5CC-F3EA26D8DFEA}" destId="{A37C18F0-4AEB-41A3-A212-B0BC6EDAB340}" srcOrd="1" destOrd="0" presId="urn:microsoft.com/office/officeart/2005/8/layout/chevron2"/>
    <dgm:cxn modelId="{733C2195-1FD4-4615-B790-417BB4849A54}" type="presParOf" srcId="{E2DFA074-F994-4243-BC7C-E6BF37477566}" destId="{3C6E1D4F-394E-4724-9742-0A6FF2872AB4}" srcOrd="1" destOrd="0" presId="urn:microsoft.com/office/officeart/2005/8/layout/chevron2"/>
    <dgm:cxn modelId="{E456C19B-6E84-4FFD-9D24-4CAC2ABD6591}" type="presParOf" srcId="{E2DFA074-F994-4243-BC7C-E6BF37477566}" destId="{FBCE7202-38E1-4EFE-B567-D52652236733}" srcOrd="2" destOrd="0" presId="urn:microsoft.com/office/officeart/2005/8/layout/chevron2"/>
    <dgm:cxn modelId="{56C0340C-880C-48B2-833F-860C37315C95}" type="presParOf" srcId="{FBCE7202-38E1-4EFE-B567-D52652236733}" destId="{8B15427E-E7A8-478A-A903-7E44704D11F1}" srcOrd="0" destOrd="0" presId="urn:microsoft.com/office/officeart/2005/8/layout/chevron2"/>
    <dgm:cxn modelId="{326C751D-ED44-4553-99E3-1C6C401BD79D}" type="presParOf" srcId="{FBCE7202-38E1-4EFE-B567-D52652236733}" destId="{65D87A27-A924-486D-9053-1041E7232C57}" srcOrd="1" destOrd="0" presId="urn:microsoft.com/office/officeart/2005/8/layout/chevron2"/>
    <dgm:cxn modelId="{2C81D25D-C5EE-41B0-99F9-11277B1665AD}" type="presParOf" srcId="{E2DFA074-F994-4243-BC7C-E6BF37477566}" destId="{452FF74E-8F0F-429B-A65D-1B7B1CF44C83}" srcOrd="3" destOrd="0" presId="urn:microsoft.com/office/officeart/2005/8/layout/chevron2"/>
    <dgm:cxn modelId="{E128C3F7-83E7-453B-ADD4-072364530D8B}" type="presParOf" srcId="{E2DFA074-F994-4243-BC7C-E6BF37477566}" destId="{83AD2ADA-479F-4397-A407-E6CFD8CF8509}" srcOrd="4" destOrd="0" presId="urn:microsoft.com/office/officeart/2005/8/layout/chevron2"/>
    <dgm:cxn modelId="{28937662-D576-4D23-8928-CC76031B2D1C}" type="presParOf" srcId="{83AD2ADA-479F-4397-A407-E6CFD8CF8509}" destId="{ACF58855-016F-4537-A772-2D1723C163A2}" srcOrd="0" destOrd="0" presId="urn:microsoft.com/office/officeart/2005/8/layout/chevron2"/>
    <dgm:cxn modelId="{77E992B8-4988-4663-9C6D-FFED41585AE0}" type="presParOf" srcId="{83AD2ADA-479F-4397-A407-E6CFD8CF8509}" destId="{6EB95982-B75F-440F-961F-D2AA13407BEF}" srcOrd="1" destOrd="0" presId="urn:microsoft.com/office/officeart/2005/8/layout/chevron2"/>
    <dgm:cxn modelId="{7AF77DAF-2FBE-4BBC-B225-47E810BEDF3D}" type="presParOf" srcId="{E2DFA074-F994-4243-BC7C-E6BF37477566}" destId="{244D63AB-9939-4A57-84E3-2B9B2DF16358}" srcOrd="5" destOrd="0" presId="urn:microsoft.com/office/officeart/2005/8/layout/chevron2"/>
    <dgm:cxn modelId="{DF5FA258-153B-420A-81AD-BCBD83547782}" type="presParOf" srcId="{E2DFA074-F994-4243-BC7C-E6BF37477566}" destId="{EFF6E6A9-5994-4B75-9A8D-3874F17F067C}" srcOrd="6" destOrd="0" presId="urn:microsoft.com/office/officeart/2005/8/layout/chevron2"/>
    <dgm:cxn modelId="{7D2B032C-FD68-453A-BE74-184D7B9967EC}" type="presParOf" srcId="{EFF6E6A9-5994-4B75-9A8D-3874F17F067C}" destId="{2175734A-0970-4AA2-A96D-1B7EE5BEE246}" srcOrd="0" destOrd="0" presId="urn:microsoft.com/office/officeart/2005/8/layout/chevron2"/>
    <dgm:cxn modelId="{6E045FC0-09A0-406C-85FF-4FBC11968758}" type="presParOf" srcId="{EFF6E6A9-5994-4B75-9A8D-3874F17F067C}" destId="{2B458F38-EC60-48CD-9C60-2B1F4F3E164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22A5B9-8C15-47A3-9D89-AC03B23E2052}" type="doc">
      <dgm:prSet loTypeId="urn:microsoft.com/office/officeart/2005/8/layout/venn2" loCatId="relationship" qsTypeId="urn:microsoft.com/office/officeart/2005/8/quickstyle/simple1" qsCatId="simple" csTypeId="urn:microsoft.com/office/officeart/2005/8/colors/colorful5" csCatId="colorful" phldr="1"/>
      <dgm:spPr/>
      <dgm:t>
        <a:bodyPr/>
        <a:lstStyle/>
        <a:p>
          <a:endParaRPr lang="en-US"/>
        </a:p>
      </dgm:t>
    </dgm:pt>
    <dgm:pt modelId="{FD14682C-C47B-483B-BF7C-15FF1451B598}">
      <dgm:prSet phldrT="[Text]" custT="1"/>
      <dgm:spPr>
        <a:solidFill>
          <a:srgbClr val="00B050"/>
        </a:solidFill>
      </dgm:spPr>
      <dgm:t>
        <a:bodyPr/>
        <a:lstStyle/>
        <a:p>
          <a:r>
            <a:rPr lang="en-US" sz="2400" b="1" dirty="0">
              <a:latin typeface="Arial Narrow" panose="020B0606020202030204" pitchFamily="34" charset="0"/>
            </a:rPr>
            <a:t>Monthly- $44, 200</a:t>
          </a:r>
        </a:p>
      </dgm:t>
    </dgm:pt>
    <dgm:pt modelId="{49B46061-9AB9-45C4-A518-B48D9162C58D}" type="parTrans" cxnId="{B6CF0D51-10B7-43D0-9552-CC19BB6E0E5A}">
      <dgm:prSet/>
      <dgm:spPr/>
      <dgm:t>
        <a:bodyPr/>
        <a:lstStyle/>
        <a:p>
          <a:endParaRPr lang="en-US"/>
        </a:p>
      </dgm:t>
    </dgm:pt>
    <dgm:pt modelId="{E4E79704-0E54-481E-8242-054F74AE8B18}" type="sibTrans" cxnId="{B6CF0D51-10B7-43D0-9552-CC19BB6E0E5A}">
      <dgm:prSet/>
      <dgm:spPr/>
      <dgm:t>
        <a:bodyPr/>
        <a:lstStyle/>
        <a:p>
          <a:endParaRPr lang="en-US"/>
        </a:p>
      </dgm:t>
    </dgm:pt>
    <dgm:pt modelId="{3E8AD3BA-A070-45EE-AAAE-550BF0D64121}">
      <dgm:prSet phldrT="[Text]" custT="1"/>
      <dgm:spPr>
        <a:solidFill>
          <a:srgbClr val="FFFF00"/>
        </a:solidFill>
      </dgm:spPr>
      <dgm:t>
        <a:bodyPr/>
        <a:lstStyle/>
        <a:p>
          <a:r>
            <a:rPr lang="en-US" sz="2400" b="1" dirty="0">
              <a:solidFill>
                <a:schemeClr val="tx1"/>
              </a:solidFill>
              <a:latin typeface="Arial Narrow" panose="020B0606020202030204" pitchFamily="34" charset="0"/>
            </a:rPr>
            <a:t>Weekly- $10, 200</a:t>
          </a:r>
        </a:p>
      </dgm:t>
    </dgm:pt>
    <dgm:pt modelId="{5D234011-B087-447B-B57D-6F0FA83DE8B8}" type="parTrans" cxnId="{0BAA273C-C14D-4A3C-82CD-A34DA7E6F4C5}">
      <dgm:prSet/>
      <dgm:spPr/>
      <dgm:t>
        <a:bodyPr/>
        <a:lstStyle/>
        <a:p>
          <a:endParaRPr lang="en-US"/>
        </a:p>
      </dgm:t>
    </dgm:pt>
    <dgm:pt modelId="{7EC8B06D-FDF5-4C7F-A226-627D134461A1}" type="sibTrans" cxnId="{0BAA273C-C14D-4A3C-82CD-A34DA7E6F4C5}">
      <dgm:prSet/>
      <dgm:spPr/>
      <dgm:t>
        <a:bodyPr/>
        <a:lstStyle/>
        <a:p>
          <a:endParaRPr lang="en-US"/>
        </a:p>
      </dgm:t>
    </dgm:pt>
    <dgm:pt modelId="{5D15A532-BE49-4882-A029-5CF90558CEC0}">
      <dgm:prSet phldrT="[Text]" custT="1"/>
      <dgm:spPr>
        <a:solidFill>
          <a:schemeClr val="accent6">
            <a:lumMod val="75000"/>
          </a:schemeClr>
        </a:solidFill>
      </dgm:spPr>
      <dgm:t>
        <a:bodyPr/>
        <a:lstStyle/>
        <a:p>
          <a:r>
            <a:rPr lang="en-US" sz="2400" b="1" dirty="0">
              <a:latin typeface="Arial Narrow" panose="020B0606020202030204" pitchFamily="34" charset="0"/>
            </a:rPr>
            <a:t>Hourly- $255</a:t>
          </a:r>
        </a:p>
      </dgm:t>
    </dgm:pt>
    <dgm:pt modelId="{2CD600FB-F1CC-41CE-8A4F-B6EA13211C89}" type="parTrans" cxnId="{98DC8057-CA3A-498F-B263-95F45E99862E}">
      <dgm:prSet/>
      <dgm:spPr/>
      <dgm:t>
        <a:bodyPr/>
        <a:lstStyle/>
        <a:p>
          <a:endParaRPr lang="en-US"/>
        </a:p>
      </dgm:t>
    </dgm:pt>
    <dgm:pt modelId="{0904E830-CA01-4061-85DB-F1FEE444D36B}" type="sibTrans" cxnId="{98DC8057-CA3A-498F-B263-95F45E99862E}">
      <dgm:prSet/>
      <dgm:spPr/>
      <dgm:t>
        <a:bodyPr/>
        <a:lstStyle/>
        <a:p>
          <a:endParaRPr lang="en-US"/>
        </a:p>
      </dgm:t>
    </dgm:pt>
    <dgm:pt modelId="{8E202A8D-474E-4939-8699-0D01F778D954}">
      <dgm:prSet phldrT="[Text]" custT="1"/>
      <dgm:spPr>
        <a:solidFill>
          <a:schemeClr val="tx1"/>
        </a:solidFill>
      </dgm:spPr>
      <dgm:t>
        <a:bodyPr/>
        <a:lstStyle/>
        <a:p>
          <a:r>
            <a:rPr lang="en-US" sz="2400" b="1" dirty="0">
              <a:solidFill>
                <a:schemeClr val="bg1"/>
              </a:solidFill>
              <a:latin typeface="Arial Narrow" panose="020B0606020202030204" pitchFamily="34" charset="0"/>
            </a:rPr>
            <a:t>Daily - $2,040</a:t>
          </a:r>
        </a:p>
      </dgm:t>
    </dgm:pt>
    <dgm:pt modelId="{CF2D691A-4A7A-4C7F-BAC0-A0A1902DD61B}" type="parTrans" cxnId="{88E81CB8-C16C-4D85-8633-D2E08FB4712E}">
      <dgm:prSet/>
      <dgm:spPr/>
      <dgm:t>
        <a:bodyPr/>
        <a:lstStyle/>
        <a:p>
          <a:endParaRPr lang="en-US"/>
        </a:p>
      </dgm:t>
    </dgm:pt>
    <dgm:pt modelId="{28EFD477-9298-4D52-85FF-771293881DCA}" type="sibTrans" cxnId="{88E81CB8-C16C-4D85-8633-D2E08FB4712E}">
      <dgm:prSet/>
      <dgm:spPr/>
      <dgm:t>
        <a:bodyPr/>
        <a:lstStyle/>
        <a:p>
          <a:endParaRPr lang="en-US"/>
        </a:p>
      </dgm:t>
    </dgm:pt>
    <dgm:pt modelId="{F64F1A9F-141C-4BC9-82E8-D8AFB3104E79}" type="pres">
      <dgm:prSet presAssocID="{FD22A5B9-8C15-47A3-9D89-AC03B23E2052}" presName="Name0" presStyleCnt="0">
        <dgm:presLayoutVars>
          <dgm:chMax val="7"/>
          <dgm:resizeHandles val="exact"/>
        </dgm:presLayoutVars>
      </dgm:prSet>
      <dgm:spPr/>
    </dgm:pt>
    <dgm:pt modelId="{4083C519-8E70-4562-A1BC-0FA0ED3AFF6C}" type="pres">
      <dgm:prSet presAssocID="{FD22A5B9-8C15-47A3-9D89-AC03B23E2052}" presName="comp1" presStyleCnt="0"/>
      <dgm:spPr/>
    </dgm:pt>
    <dgm:pt modelId="{807B6453-CB55-4AA6-8F55-0531561096A6}" type="pres">
      <dgm:prSet presAssocID="{FD22A5B9-8C15-47A3-9D89-AC03B23E2052}" presName="circle1" presStyleLbl="node1" presStyleIdx="0" presStyleCnt="4" custScaleX="113132"/>
      <dgm:spPr/>
    </dgm:pt>
    <dgm:pt modelId="{B2EB4FFA-D5F3-4A4A-ABDC-DECB4D93C0FF}" type="pres">
      <dgm:prSet presAssocID="{FD22A5B9-8C15-47A3-9D89-AC03B23E2052}" presName="c1text" presStyleLbl="node1" presStyleIdx="0" presStyleCnt="4">
        <dgm:presLayoutVars>
          <dgm:bulletEnabled val="1"/>
        </dgm:presLayoutVars>
      </dgm:prSet>
      <dgm:spPr/>
    </dgm:pt>
    <dgm:pt modelId="{A8A146E6-E530-4F89-96A6-52AB315A8545}" type="pres">
      <dgm:prSet presAssocID="{FD22A5B9-8C15-47A3-9D89-AC03B23E2052}" presName="comp2" presStyleCnt="0"/>
      <dgm:spPr/>
    </dgm:pt>
    <dgm:pt modelId="{89DB6543-0899-46DE-9559-20ECF75895FF}" type="pres">
      <dgm:prSet presAssocID="{FD22A5B9-8C15-47A3-9D89-AC03B23E2052}" presName="circle2" presStyleLbl="node1" presStyleIdx="1" presStyleCnt="4"/>
      <dgm:spPr/>
    </dgm:pt>
    <dgm:pt modelId="{F5F745F4-83CD-4B65-AB9D-4076C3D32A35}" type="pres">
      <dgm:prSet presAssocID="{FD22A5B9-8C15-47A3-9D89-AC03B23E2052}" presName="c2text" presStyleLbl="node1" presStyleIdx="1" presStyleCnt="4">
        <dgm:presLayoutVars>
          <dgm:bulletEnabled val="1"/>
        </dgm:presLayoutVars>
      </dgm:prSet>
      <dgm:spPr/>
    </dgm:pt>
    <dgm:pt modelId="{B4B86B07-132C-46FE-8BBC-1E2BFCECCBA2}" type="pres">
      <dgm:prSet presAssocID="{FD22A5B9-8C15-47A3-9D89-AC03B23E2052}" presName="comp3" presStyleCnt="0"/>
      <dgm:spPr/>
    </dgm:pt>
    <dgm:pt modelId="{C61F7F91-685E-44E6-B0DF-CB6C54C076DA}" type="pres">
      <dgm:prSet presAssocID="{FD22A5B9-8C15-47A3-9D89-AC03B23E2052}" presName="circle3" presStyleLbl="node1" presStyleIdx="2" presStyleCnt="4" custLinFactNeighborX="326" custLinFactNeighborY="-200"/>
      <dgm:spPr/>
    </dgm:pt>
    <dgm:pt modelId="{39D097EC-0C95-400C-9186-E7073A65A153}" type="pres">
      <dgm:prSet presAssocID="{FD22A5B9-8C15-47A3-9D89-AC03B23E2052}" presName="c3text" presStyleLbl="node1" presStyleIdx="2" presStyleCnt="4">
        <dgm:presLayoutVars>
          <dgm:bulletEnabled val="1"/>
        </dgm:presLayoutVars>
      </dgm:prSet>
      <dgm:spPr/>
    </dgm:pt>
    <dgm:pt modelId="{6B2C9382-955C-478E-960C-6E0E2AF2B4B3}" type="pres">
      <dgm:prSet presAssocID="{FD22A5B9-8C15-47A3-9D89-AC03B23E2052}" presName="comp4" presStyleCnt="0"/>
      <dgm:spPr/>
    </dgm:pt>
    <dgm:pt modelId="{BF6BB8EC-1AA5-4374-A51A-C47D25EF999D}" type="pres">
      <dgm:prSet presAssocID="{FD22A5B9-8C15-47A3-9D89-AC03B23E2052}" presName="circle4" presStyleLbl="node1" presStyleIdx="3" presStyleCnt="4"/>
      <dgm:spPr/>
    </dgm:pt>
    <dgm:pt modelId="{E1BC57ED-997C-4D4B-A87A-DCB7756091DB}" type="pres">
      <dgm:prSet presAssocID="{FD22A5B9-8C15-47A3-9D89-AC03B23E2052}" presName="c4text" presStyleLbl="node1" presStyleIdx="3" presStyleCnt="4">
        <dgm:presLayoutVars>
          <dgm:bulletEnabled val="1"/>
        </dgm:presLayoutVars>
      </dgm:prSet>
      <dgm:spPr/>
    </dgm:pt>
  </dgm:ptLst>
  <dgm:cxnLst>
    <dgm:cxn modelId="{6EFD5000-526E-40E5-A88C-CEFA8BC54ED7}" type="presOf" srcId="{5D15A532-BE49-4882-A029-5CF90558CEC0}" destId="{BF6BB8EC-1AA5-4374-A51A-C47D25EF999D}" srcOrd="0" destOrd="0" presId="urn:microsoft.com/office/officeart/2005/8/layout/venn2"/>
    <dgm:cxn modelId="{FD8ACF19-75C2-49D4-9D56-3999CB321904}" type="presOf" srcId="{3E8AD3BA-A070-45EE-AAAE-550BF0D64121}" destId="{89DB6543-0899-46DE-9559-20ECF75895FF}" srcOrd="0" destOrd="0" presId="urn:microsoft.com/office/officeart/2005/8/layout/venn2"/>
    <dgm:cxn modelId="{0BAA273C-C14D-4A3C-82CD-A34DA7E6F4C5}" srcId="{FD22A5B9-8C15-47A3-9D89-AC03B23E2052}" destId="{3E8AD3BA-A070-45EE-AAAE-550BF0D64121}" srcOrd="1" destOrd="0" parTransId="{5D234011-B087-447B-B57D-6F0FA83DE8B8}" sibTransId="{7EC8B06D-FDF5-4C7F-A226-627D134461A1}"/>
    <dgm:cxn modelId="{A1851A5D-7B35-4FA5-B46E-D29690EB33AE}" type="presOf" srcId="{FD14682C-C47B-483B-BF7C-15FF1451B598}" destId="{807B6453-CB55-4AA6-8F55-0531561096A6}" srcOrd="0" destOrd="0" presId="urn:microsoft.com/office/officeart/2005/8/layout/venn2"/>
    <dgm:cxn modelId="{FB019F41-0839-4C35-B5E6-D1D81B49C263}" type="presOf" srcId="{3E8AD3BA-A070-45EE-AAAE-550BF0D64121}" destId="{F5F745F4-83CD-4B65-AB9D-4076C3D32A35}" srcOrd="1" destOrd="0" presId="urn:microsoft.com/office/officeart/2005/8/layout/venn2"/>
    <dgm:cxn modelId="{D9837D45-6266-4C02-B36B-19F64109C106}" type="presOf" srcId="{8E202A8D-474E-4939-8699-0D01F778D954}" destId="{C61F7F91-685E-44E6-B0DF-CB6C54C076DA}" srcOrd="0" destOrd="0" presId="urn:microsoft.com/office/officeart/2005/8/layout/venn2"/>
    <dgm:cxn modelId="{B6CF0D51-10B7-43D0-9552-CC19BB6E0E5A}" srcId="{FD22A5B9-8C15-47A3-9D89-AC03B23E2052}" destId="{FD14682C-C47B-483B-BF7C-15FF1451B598}" srcOrd="0" destOrd="0" parTransId="{49B46061-9AB9-45C4-A518-B48D9162C58D}" sibTransId="{E4E79704-0E54-481E-8242-054F74AE8B18}"/>
    <dgm:cxn modelId="{AFF76A76-3012-4551-8212-16849E016060}" type="presOf" srcId="{5D15A532-BE49-4882-A029-5CF90558CEC0}" destId="{E1BC57ED-997C-4D4B-A87A-DCB7756091DB}" srcOrd="1" destOrd="0" presId="urn:microsoft.com/office/officeart/2005/8/layout/venn2"/>
    <dgm:cxn modelId="{98DC8057-CA3A-498F-B263-95F45E99862E}" srcId="{FD22A5B9-8C15-47A3-9D89-AC03B23E2052}" destId="{5D15A532-BE49-4882-A029-5CF90558CEC0}" srcOrd="3" destOrd="0" parTransId="{2CD600FB-F1CC-41CE-8A4F-B6EA13211C89}" sibTransId="{0904E830-CA01-4061-85DB-F1FEE444D36B}"/>
    <dgm:cxn modelId="{EC5EB9A4-8C6B-4FD6-A51D-D5CBCDE41D1D}" type="presOf" srcId="{FD22A5B9-8C15-47A3-9D89-AC03B23E2052}" destId="{F64F1A9F-141C-4BC9-82E8-D8AFB3104E79}" srcOrd="0" destOrd="0" presId="urn:microsoft.com/office/officeart/2005/8/layout/venn2"/>
    <dgm:cxn modelId="{88E81CB8-C16C-4D85-8633-D2E08FB4712E}" srcId="{FD22A5B9-8C15-47A3-9D89-AC03B23E2052}" destId="{8E202A8D-474E-4939-8699-0D01F778D954}" srcOrd="2" destOrd="0" parTransId="{CF2D691A-4A7A-4C7F-BAC0-A0A1902DD61B}" sibTransId="{28EFD477-9298-4D52-85FF-771293881DCA}"/>
    <dgm:cxn modelId="{2CF9F0EC-A465-4BCA-BCD1-FA214DD82323}" type="presOf" srcId="{8E202A8D-474E-4939-8699-0D01F778D954}" destId="{39D097EC-0C95-400C-9186-E7073A65A153}" srcOrd="1" destOrd="0" presId="urn:microsoft.com/office/officeart/2005/8/layout/venn2"/>
    <dgm:cxn modelId="{370C8EFF-44F8-484D-9CE0-102977F4A509}" type="presOf" srcId="{FD14682C-C47B-483B-BF7C-15FF1451B598}" destId="{B2EB4FFA-D5F3-4A4A-ABDC-DECB4D93C0FF}" srcOrd="1" destOrd="0" presId="urn:microsoft.com/office/officeart/2005/8/layout/venn2"/>
    <dgm:cxn modelId="{FBCA300D-3C03-4D08-976D-6DBEEBC5B141}" type="presParOf" srcId="{F64F1A9F-141C-4BC9-82E8-D8AFB3104E79}" destId="{4083C519-8E70-4562-A1BC-0FA0ED3AFF6C}" srcOrd="0" destOrd="0" presId="urn:microsoft.com/office/officeart/2005/8/layout/venn2"/>
    <dgm:cxn modelId="{09C1751F-51E1-490D-A295-283E63F84411}" type="presParOf" srcId="{4083C519-8E70-4562-A1BC-0FA0ED3AFF6C}" destId="{807B6453-CB55-4AA6-8F55-0531561096A6}" srcOrd="0" destOrd="0" presId="urn:microsoft.com/office/officeart/2005/8/layout/venn2"/>
    <dgm:cxn modelId="{3398F34A-4C0A-4E4C-81DC-DBF3BDE9694C}" type="presParOf" srcId="{4083C519-8E70-4562-A1BC-0FA0ED3AFF6C}" destId="{B2EB4FFA-D5F3-4A4A-ABDC-DECB4D93C0FF}" srcOrd="1" destOrd="0" presId="urn:microsoft.com/office/officeart/2005/8/layout/venn2"/>
    <dgm:cxn modelId="{B140A8F8-A093-4B21-B1B0-8DC452689605}" type="presParOf" srcId="{F64F1A9F-141C-4BC9-82E8-D8AFB3104E79}" destId="{A8A146E6-E530-4F89-96A6-52AB315A8545}" srcOrd="1" destOrd="0" presId="urn:microsoft.com/office/officeart/2005/8/layout/venn2"/>
    <dgm:cxn modelId="{F9776AAD-4E6C-4724-91E2-CB9FEA4ADD1C}" type="presParOf" srcId="{A8A146E6-E530-4F89-96A6-52AB315A8545}" destId="{89DB6543-0899-46DE-9559-20ECF75895FF}" srcOrd="0" destOrd="0" presId="urn:microsoft.com/office/officeart/2005/8/layout/venn2"/>
    <dgm:cxn modelId="{E40BD88B-89DB-4496-AB0B-5335920C5F37}" type="presParOf" srcId="{A8A146E6-E530-4F89-96A6-52AB315A8545}" destId="{F5F745F4-83CD-4B65-AB9D-4076C3D32A35}" srcOrd="1" destOrd="0" presId="urn:microsoft.com/office/officeart/2005/8/layout/venn2"/>
    <dgm:cxn modelId="{DDB29C02-8405-4C02-9053-242CFE37E224}" type="presParOf" srcId="{F64F1A9F-141C-4BC9-82E8-D8AFB3104E79}" destId="{B4B86B07-132C-46FE-8BBC-1E2BFCECCBA2}" srcOrd="2" destOrd="0" presId="urn:microsoft.com/office/officeart/2005/8/layout/venn2"/>
    <dgm:cxn modelId="{D4F783E9-22CF-4734-97F9-5FB84C168D60}" type="presParOf" srcId="{B4B86B07-132C-46FE-8BBC-1E2BFCECCBA2}" destId="{C61F7F91-685E-44E6-B0DF-CB6C54C076DA}" srcOrd="0" destOrd="0" presId="urn:microsoft.com/office/officeart/2005/8/layout/venn2"/>
    <dgm:cxn modelId="{977A5B2B-E68D-4C49-AE41-53B0958AA467}" type="presParOf" srcId="{B4B86B07-132C-46FE-8BBC-1E2BFCECCBA2}" destId="{39D097EC-0C95-400C-9186-E7073A65A153}" srcOrd="1" destOrd="0" presId="urn:microsoft.com/office/officeart/2005/8/layout/venn2"/>
    <dgm:cxn modelId="{E4D6E99A-83E3-4FFB-91AA-711C910B5E59}" type="presParOf" srcId="{F64F1A9F-141C-4BC9-82E8-D8AFB3104E79}" destId="{6B2C9382-955C-478E-960C-6E0E2AF2B4B3}" srcOrd="3" destOrd="0" presId="urn:microsoft.com/office/officeart/2005/8/layout/venn2"/>
    <dgm:cxn modelId="{4ACC370F-435A-4B1D-82EB-D73645A87094}" type="presParOf" srcId="{6B2C9382-955C-478E-960C-6E0E2AF2B4B3}" destId="{BF6BB8EC-1AA5-4374-A51A-C47D25EF999D}" srcOrd="0" destOrd="0" presId="urn:microsoft.com/office/officeart/2005/8/layout/venn2"/>
    <dgm:cxn modelId="{6353F5DA-29D9-4BF6-916A-9F56A9A05B4F}" type="presParOf" srcId="{6B2C9382-955C-478E-960C-6E0E2AF2B4B3}" destId="{E1BC57ED-997C-4D4B-A87A-DCB7756091DB}"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C2523-50E0-4CE1-A888-8DE420D915BF}">
      <dsp:nvSpPr>
        <dsp:cNvPr id="0" name=""/>
        <dsp:cNvSpPr/>
      </dsp:nvSpPr>
      <dsp:spPr>
        <a:xfrm>
          <a:off x="1721984" y="450192"/>
          <a:ext cx="4167607" cy="4167607"/>
        </a:xfrm>
        <a:prstGeom prst="blockArc">
          <a:avLst>
            <a:gd name="adj1" fmla="val 10483803"/>
            <a:gd name="adj2" fmla="val 17501438"/>
            <a:gd name="adj3" fmla="val 464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27E1B4-92BB-42D7-8F45-509CAB2E38BF}">
      <dsp:nvSpPr>
        <dsp:cNvPr id="0" name=""/>
        <dsp:cNvSpPr/>
      </dsp:nvSpPr>
      <dsp:spPr>
        <a:xfrm>
          <a:off x="1728187" y="735982"/>
          <a:ext cx="4167607" cy="4167607"/>
        </a:xfrm>
        <a:prstGeom prst="blockArc">
          <a:avLst>
            <a:gd name="adj1" fmla="val 4109829"/>
            <a:gd name="adj2" fmla="val 10967001"/>
            <a:gd name="adj3" fmla="val 464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429AF4-E39C-4543-A915-7277C903C622}">
      <dsp:nvSpPr>
        <dsp:cNvPr id="0" name=""/>
        <dsp:cNvSpPr/>
      </dsp:nvSpPr>
      <dsp:spPr>
        <a:xfrm>
          <a:off x="3209149" y="731606"/>
          <a:ext cx="4167607" cy="4167607"/>
        </a:xfrm>
        <a:prstGeom prst="blockArc">
          <a:avLst>
            <a:gd name="adj1" fmla="val 21350543"/>
            <a:gd name="adj2" fmla="val 6669853"/>
            <a:gd name="adj3" fmla="val 464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B9C7FF-DFBC-453A-BC50-962A5A683054}">
      <dsp:nvSpPr>
        <dsp:cNvPr id="0" name=""/>
        <dsp:cNvSpPr/>
      </dsp:nvSpPr>
      <dsp:spPr>
        <a:xfrm>
          <a:off x="3207725" y="457574"/>
          <a:ext cx="4167607" cy="4167607"/>
        </a:xfrm>
        <a:prstGeom prst="blockArc">
          <a:avLst>
            <a:gd name="adj1" fmla="val 14932726"/>
            <a:gd name="adj2" fmla="val 213725"/>
            <a:gd name="adj3" fmla="val 464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82721C-7A7C-49A6-812E-FCFE6AB3E679}">
      <dsp:nvSpPr>
        <dsp:cNvPr id="0" name=""/>
        <dsp:cNvSpPr/>
      </dsp:nvSpPr>
      <dsp:spPr>
        <a:xfrm>
          <a:off x="3222064" y="1642114"/>
          <a:ext cx="3062498" cy="2137142"/>
        </a:xfrm>
        <a:prstGeom prst="ellipse">
          <a:avLst/>
        </a:prstGeom>
        <a:solidFill>
          <a:srgbClr val="FF0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rPr>
            <a:t>Termination</a:t>
          </a:r>
        </a:p>
        <a:p>
          <a:pPr marL="0" lvl="0" indent="0" algn="ctr" defTabSz="1244600">
            <a:lnSpc>
              <a:spcPct val="90000"/>
            </a:lnSpc>
            <a:spcBef>
              <a:spcPct val="0"/>
            </a:spcBef>
            <a:spcAft>
              <a:spcPct val="35000"/>
            </a:spcAft>
            <a:buNone/>
          </a:pPr>
          <a:r>
            <a:rPr lang="en-US" sz="2800" kern="1200" dirty="0">
              <a:solidFill>
                <a:schemeClr val="tx1"/>
              </a:solidFill>
            </a:rPr>
            <a:t>S7,TESPA</a:t>
          </a:r>
        </a:p>
      </dsp:txBody>
      <dsp:txXfrm>
        <a:off x="3670556" y="1955091"/>
        <a:ext cx="2165514" cy="1511188"/>
      </dsp:txXfrm>
    </dsp:sp>
    <dsp:sp modelId="{BC2339C3-D15D-4591-BEC5-BD7C938850F8}">
      <dsp:nvSpPr>
        <dsp:cNvPr id="0" name=""/>
        <dsp:cNvSpPr/>
      </dsp:nvSpPr>
      <dsp:spPr>
        <a:xfrm>
          <a:off x="3338837" y="-83933"/>
          <a:ext cx="2438475" cy="1453234"/>
        </a:xfrm>
        <a:prstGeom prst="ellipse">
          <a:avLst/>
        </a:prstGeom>
        <a:solidFill>
          <a:srgbClr val="00B05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i="1" kern="1200" dirty="0">
              <a:solidFill>
                <a:schemeClr val="tx1"/>
              </a:solidFill>
            </a:rPr>
            <a:t>by mutual consent of the employer and employee; </a:t>
          </a:r>
          <a:endParaRPr lang="en-US" sz="1800" kern="1200" dirty="0">
            <a:solidFill>
              <a:schemeClr val="tx1"/>
            </a:solidFill>
          </a:endParaRPr>
        </a:p>
      </dsp:txBody>
      <dsp:txXfrm>
        <a:off x="3695943" y="128888"/>
        <a:ext cx="1724263" cy="1027592"/>
      </dsp:txXfrm>
    </dsp:sp>
    <dsp:sp modelId="{FD4BCFD4-7EC8-4CBA-A830-043A448F1E65}">
      <dsp:nvSpPr>
        <dsp:cNvPr id="0" name=""/>
        <dsp:cNvSpPr/>
      </dsp:nvSpPr>
      <dsp:spPr>
        <a:xfrm>
          <a:off x="6458208" y="1753035"/>
          <a:ext cx="1729647" cy="1829608"/>
        </a:xfrm>
        <a:prstGeom prst="ellipse">
          <a:avLst/>
        </a:prstGeom>
        <a:solidFill>
          <a:srgbClr val="FFC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i="1" kern="1200" dirty="0">
              <a:solidFill>
                <a:schemeClr val="tx1"/>
              </a:solidFill>
            </a:rPr>
            <a:t>Ground of  redundancy under S12</a:t>
          </a:r>
        </a:p>
      </dsp:txBody>
      <dsp:txXfrm>
        <a:off x="6711509" y="2020975"/>
        <a:ext cx="1223045" cy="1293728"/>
      </dsp:txXfrm>
    </dsp:sp>
    <dsp:sp modelId="{21858AD4-03E0-49D7-AD8F-8CEBC86D2778}">
      <dsp:nvSpPr>
        <dsp:cNvPr id="0" name=""/>
        <dsp:cNvSpPr/>
      </dsp:nvSpPr>
      <dsp:spPr>
        <a:xfrm>
          <a:off x="3256617" y="3924508"/>
          <a:ext cx="2602914" cy="1578092"/>
        </a:xfrm>
        <a:prstGeom prst="ellipse">
          <a:avLst/>
        </a:prstGeom>
        <a:solidFill>
          <a:srgbClr val="0070C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i="1" kern="1200" dirty="0">
              <a:solidFill>
                <a:schemeClr val="tx1"/>
              </a:solidFill>
            </a:rPr>
            <a:t>by either the employer or employee for good and sufficient cause; </a:t>
          </a:r>
        </a:p>
      </dsp:txBody>
      <dsp:txXfrm>
        <a:off x="3637805" y="4155614"/>
        <a:ext cx="1840538" cy="1115880"/>
      </dsp:txXfrm>
    </dsp:sp>
    <dsp:sp modelId="{869DEE33-38FA-4388-BC50-FCDA2126D971}">
      <dsp:nvSpPr>
        <dsp:cNvPr id="0" name=""/>
        <dsp:cNvSpPr/>
      </dsp:nvSpPr>
      <dsp:spPr>
        <a:xfrm>
          <a:off x="485070" y="1662656"/>
          <a:ext cx="2587772" cy="2116582"/>
        </a:xfrm>
        <a:prstGeom prst="ellipse">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i="1" kern="1200" dirty="0">
              <a:solidFill>
                <a:schemeClr val="tx1"/>
              </a:solidFill>
            </a:rPr>
            <a:t>by either the employer or employee by notice given to or served upon, the other party </a:t>
          </a:r>
        </a:p>
      </dsp:txBody>
      <dsp:txXfrm>
        <a:off x="864040" y="1972622"/>
        <a:ext cx="1829832" cy="1496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4D111D-D28B-4C5B-8D47-482F39F308F7}">
      <dsp:nvSpPr>
        <dsp:cNvPr id="0" name=""/>
        <dsp:cNvSpPr/>
      </dsp:nvSpPr>
      <dsp:spPr>
        <a:xfrm>
          <a:off x="1544231" y="2318184"/>
          <a:ext cx="2892044" cy="1928993"/>
        </a:xfrm>
        <a:prstGeom prst="rect">
          <a:avLst/>
        </a:prstGeom>
        <a:solidFill>
          <a:srgbClr val="00B05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27584" rIns="227584" bIns="227584"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lgerian" panose="04020705040A02060702" pitchFamily="82" charset="0"/>
            </a:rPr>
            <a:t>Two Weeks’ Notice</a:t>
          </a:r>
        </a:p>
      </dsp:txBody>
      <dsp:txXfrm>
        <a:off x="2006958" y="2318184"/>
        <a:ext cx="2429317" cy="1928993"/>
      </dsp:txXfrm>
    </dsp:sp>
    <dsp:sp modelId="{FD45DA39-1412-4DA0-A08B-2B25C6873CD8}">
      <dsp:nvSpPr>
        <dsp:cNvPr id="0" name=""/>
        <dsp:cNvSpPr/>
      </dsp:nvSpPr>
      <dsp:spPr>
        <a:xfrm>
          <a:off x="1808" y="1546972"/>
          <a:ext cx="1928029" cy="1928029"/>
        </a:xfrm>
        <a:prstGeom prst="ellipse">
          <a:avLst/>
        </a:prstGeom>
        <a:solidFill>
          <a:srgbClr val="00B0F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tx1"/>
              </a:solidFill>
            </a:rPr>
            <a:t>Employed for </a:t>
          </a:r>
          <a:r>
            <a:rPr lang="en-US" sz="2600" b="1" kern="1200" dirty="0">
              <a:solidFill>
                <a:schemeClr val="tx1"/>
              </a:solidFill>
            </a:rPr>
            <a:t>Less</a:t>
          </a:r>
          <a:r>
            <a:rPr lang="en-US" sz="2600" kern="1200" dirty="0">
              <a:solidFill>
                <a:schemeClr val="tx1"/>
              </a:solidFill>
            </a:rPr>
            <a:t> than one year</a:t>
          </a:r>
        </a:p>
      </dsp:txBody>
      <dsp:txXfrm>
        <a:off x="284161" y="1829325"/>
        <a:ext cx="1363323" cy="1363323"/>
      </dsp:txXfrm>
    </dsp:sp>
    <dsp:sp modelId="{0014DDBA-D231-44A1-944A-0F50B3865191}">
      <dsp:nvSpPr>
        <dsp:cNvPr id="0" name=""/>
        <dsp:cNvSpPr/>
      </dsp:nvSpPr>
      <dsp:spPr>
        <a:xfrm>
          <a:off x="6364305" y="2318184"/>
          <a:ext cx="2892044" cy="1928993"/>
        </a:xfrm>
        <a:prstGeom prst="rect">
          <a:avLst/>
        </a:prstGeom>
        <a:solidFill>
          <a:srgbClr val="00B05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27584" rIns="227584" bIns="227584"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lgerian" panose="04020705040A02060702" pitchFamily="82" charset="0"/>
            </a:rPr>
            <a:t>One Month’s Notice</a:t>
          </a:r>
        </a:p>
      </dsp:txBody>
      <dsp:txXfrm>
        <a:off x="6827032" y="2318184"/>
        <a:ext cx="2429317" cy="1928993"/>
      </dsp:txXfrm>
    </dsp:sp>
    <dsp:sp modelId="{D7A1BF77-42E6-4AD9-B0C9-19C6AEF29338}">
      <dsp:nvSpPr>
        <dsp:cNvPr id="0" name=""/>
        <dsp:cNvSpPr/>
      </dsp:nvSpPr>
      <dsp:spPr>
        <a:xfrm>
          <a:off x="4821881" y="1546972"/>
          <a:ext cx="1928029" cy="1928029"/>
        </a:xfrm>
        <a:prstGeom prst="ellipse">
          <a:avLst/>
        </a:prstGeom>
        <a:solidFill>
          <a:srgbClr val="00B0F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r>
            <a:rPr lang="en-US" sz="2600" kern="1200" dirty="0">
              <a:solidFill>
                <a:schemeClr val="tx1"/>
              </a:solidFill>
            </a:rPr>
            <a:t>Employed for One year of </a:t>
          </a:r>
          <a:r>
            <a:rPr lang="en-US" sz="2600" b="1" kern="1200" dirty="0">
              <a:solidFill>
                <a:schemeClr val="tx1"/>
              </a:solidFill>
            </a:rPr>
            <a:t>more</a:t>
          </a:r>
        </a:p>
      </dsp:txBody>
      <dsp:txXfrm>
        <a:off x="5104234" y="1829325"/>
        <a:ext cx="1363323" cy="13633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C04D1B-BE70-4151-B614-5187F71A378E}">
      <dsp:nvSpPr>
        <dsp:cNvPr id="0" name=""/>
        <dsp:cNvSpPr/>
      </dsp:nvSpPr>
      <dsp:spPr>
        <a:xfrm rot="5400000">
          <a:off x="-289435" y="295165"/>
          <a:ext cx="1929572" cy="1350700"/>
        </a:xfrm>
        <a:prstGeom prst="chevron">
          <a:avLst/>
        </a:prstGeom>
        <a:solidFill>
          <a:srgbClr val="0070C0"/>
        </a:solidFill>
        <a:ln w="34925" cap="flat" cmpd="sng" algn="in">
          <a:solidFill>
            <a:schemeClr val="accent5">
              <a:shade val="50000"/>
              <a:hueOff val="0"/>
              <a:satOff val="0"/>
              <a:lumOff val="0"/>
              <a:alphaOff val="0"/>
            </a:schemeClr>
          </a:solidFill>
          <a:prstDash val="solid"/>
        </a:ln>
        <a:effectLst>
          <a:glow rad="63500">
            <a:schemeClr val="accent5">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1 to 5 years of service</a:t>
          </a:r>
        </a:p>
      </dsp:txBody>
      <dsp:txXfrm rot="-5400000">
        <a:off x="1" y="681079"/>
        <a:ext cx="1350700" cy="578872"/>
      </dsp:txXfrm>
    </dsp:sp>
    <dsp:sp modelId="{A37C18F0-4AEB-41A3-A212-B0BC6EDAB340}">
      <dsp:nvSpPr>
        <dsp:cNvPr id="0" name=""/>
        <dsp:cNvSpPr/>
      </dsp:nvSpPr>
      <dsp:spPr>
        <a:xfrm rot="5400000">
          <a:off x="4112239" y="-2755809"/>
          <a:ext cx="1254221" cy="6777299"/>
        </a:xfrm>
        <a:prstGeom prst="round2SameRect">
          <a:avLst/>
        </a:prstGeom>
        <a:solidFill>
          <a:schemeClr val="lt1">
            <a:alpha val="90000"/>
            <a:hueOff val="0"/>
            <a:satOff val="0"/>
            <a:lumOff val="0"/>
            <a:alphaOff val="0"/>
          </a:schemeClr>
        </a:solidFill>
        <a:ln w="34925" cap="flat" cmpd="sng" algn="in">
          <a:solidFill>
            <a:schemeClr val="accent5">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t>One (1) week’s wages for each year of service</a:t>
          </a:r>
        </a:p>
      </dsp:txBody>
      <dsp:txXfrm rot="-5400000">
        <a:off x="1350700" y="66956"/>
        <a:ext cx="6716073" cy="1131769"/>
      </dsp:txXfrm>
    </dsp:sp>
    <dsp:sp modelId="{8B15427E-E7A8-478A-A903-7E44704D11F1}">
      <dsp:nvSpPr>
        <dsp:cNvPr id="0" name=""/>
        <dsp:cNvSpPr/>
      </dsp:nvSpPr>
      <dsp:spPr>
        <a:xfrm rot="5400000">
          <a:off x="-289435" y="2033983"/>
          <a:ext cx="1929572" cy="1350700"/>
        </a:xfrm>
        <a:prstGeom prst="chevron">
          <a:avLst/>
        </a:prstGeom>
        <a:solidFill>
          <a:srgbClr val="0070C0"/>
        </a:solidFill>
        <a:ln w="34925" cap="flat" cmpd="sng" algn="in">
          <a:solidFill>
            <a:schemeClr val="accent5">
              <a:shade val="50000"/>
              <a:hueOff val="113385"/>
              <a:satOff val="2713"/>
              <a:lumOff val="2545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5 to 10 years of service</a:t>
          </a:r>
        </a:p>
      </dsp:txBody>
      <dsp:txXfrm rot="-5400000">
        <a:off x="1" y="2419897"/>
        <a:ext cx="1350700" cy="578872"/>
      </dsp:txXfrm>
    </dsp:sp>
    <dsp:sp modelId="{65D87A27-A924-486D-9053-1041E7232C57}">
      <dsp:nvSpPr>
        <dsp:cNvPr id="0" name=""/>
        <dsp:cNvSpPr/>
      </dsp:nvSpPr>
      <dsp:spPr>
        <a:xfrm rot="5400000">
          <a:off x="4112239" y="-1016991"/>
          <a:ext cx="1254221" cy="6777299"/>
        </a:xfrm>
        <a:prstGeom prst="round2SameRect">
          <a:avLst/>
        </a:prstGeom>
        <a:solidFill>
          <a:schemeClr val="lt1">
            <a:alpha val="90000"/>
            <a:hueOff val="0"/>
            <a:satOff val="0"/>
            <a:lumOff val="0"/>
            <a:alphaOff val="0"/>
          </a:schemeClr>
        </a:solidFill>
        <a:ln w="34925" cap="flat" cmpd="sng" algn="in">
          <a:solidFill>
            <a:schemeClr val="accent5">
              <a:shade val="50000"/>
              <a:hueOff val="113385"/>
              <a:satOff val="2713"/>
              <a:lumOff val="254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t>Two (2) weeks’ wages for each year of service after the fifth, and up to the tenth year. </a:t>
          </a:r>
        </a:p>
      </dsp:txBody>
      <dsp:txXfrm rot="-5400000">
        <a:off x="1350700" y="1805774"/>
        <a:ext cx="6716073" cy="1131769"/>
      </dsp:txXfrm>
    </dsp:sp>
    <dsp:sp modelId="{ACF58855-016F-4537-A772-2D1723C163A2}">
      <dsp:nvSpPr>
        <dsp:cNvPr id="0" name=""/>
        <dsp:cNvSpPr/>
      </dsp:nvSpPr>
      <dsp:spPr>
        <a:xfrm rot="5400000">
          <a:off x="-289435" y="3772801"/>
          <a:ext cx="1929572" cy="1350700"/>
        </a:xfrm>
        <a:prstGeom prst="chevron">
          <a:avLst/>
        </a:prstGeom>
        <a:solidFill>
          <a:srgbClr val="0070C0"/>
        </a:solidFill>
        <a:ln w="34925" cap="flat" cmpd="sng" algn="in">
          <a:solidFill>
            <a:schemeClr val="accent5">
              <a:shade val="50000"/>
              <a:hueOff val="113385"/>
              <a:satOff val="2713"/>
              <a:lumOff val="2545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In excess of 10 years of service</a:t>
          </a:r>
        </a:p>
      </dsp:txBody>
      <dsp:txXfrm rot="-5400000">
        <a:off x="1" y="4158715"/>
        <a:ext cx="1350700" cy="578872"/>
      </dsp:txXfrm>
    </dsp:sp>
    <dsp:sp modelId="{6EB95982-B75F-440F-961F-D2AA13407BEF}">
      <dsp:nvSpPr>
        <dsp:cNvPr id="0" name=""/>
        <dsp:cNvSpPr/>
      </dsp:nvSpPr>
      <dsp:spPr>
        <a:xfrm rot="5400000">
          <a:off x="4111909" y="722156"/>
          <a:ext cx="1254881" cy="6777299"/>
        </a:xfrm>
        <a:prstGeom prst="round2SameRect">
          <a:avLst/>
        </a:prstGeom>
        <a:solidFill>
          <a:schemeClr val="lt1">
            <a:alpha val="90000"/>
            <a:hueOff val="0"/>
            <a:satOff val="0"/>
            <a:lumOff val="0"/>
            <a:alphaOff val="0"/>
          </a:schemeClr>
        </a:solidFill>
        <a:ln w="34925" cap="flat" cmpd="sng" algn="in">
          <a:solidFill>
            <a:schemeClr val="accent5">
              <a:shade val="50000"/>
              <a:hueOff val="113385"/>
              <a:satOff val="2713"/>
              <a:lumOff val="254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t>Three (3) weeks’ wages for each completed year of service in excess of ten years, up to a maximum of fifty-two (52) weeks. </a:t>
          </a:r>
        </a:p>
      </dsp:txBody>
      <dsp:txXfrm rot="-5400000">
        <a:off x="1350700" y="3544623"/>
        <a:ext cx="6716041" cy="11323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C04D1B-BE70-4151-B614-5187F71A378E}">
      <dsp:nvSpPr>
        <dsp:cNvPr id="0" name=""/>
        <dsp:cNvSpPr/>
      </dsp:nvSpPr>
      <dsp:spPr>
        <a:xfrm rot="5400000">
          <a:off x="-440369" y="443395"/>
          <a:ext cx="1723538" cy="842800"/>
        </a:xfrm>
        <a:prstGeom prst="chevron">
          <a:avLst/>
        </a:prstGeom>
        <a:solidFill>
          <a:schemeClr val="accent2">
            <a:lumMod val="60000"/>
            <a:lumOff val="40000"/>
          </a:schemeClr>
        </a:solidFill>
        <a:ln w="34925" cap="flat" cmpd="sng" algn="in">
          <a:solidFill>
            <a:schemeClr val="accent5">
              <a:shade val="50000"/>
              <a:hueOff val="0"/>
              <a:satOff val="0"/>
              <a:lumOff val="0"/>
              <a:alphaOff val="0"/>
            </a:schemeClr>
          </a:solidFill>
          <a:prstDash val="solid"/>
        </a:ln>
        <a:effectLst>
          <a:glow rad="63500">
            <a:schemeClr val="accent5">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Weekly, fortnightly or monthly basis</a:t>
          </a:r>
        </a:p>
      </dsp:txBody>
      <dsp:txXfrm rot="-5400000">
        <a:off x="0" y="424426"/>
        <a:ext cx="842800" cy="880738"/>
      </dsp:txXfrm>
    </dsp:sp>
    <dsp:sp modelId="{A37C18F0-4AEB-41A3-A212-B0BC6EDAB340}">
      <dsp:nvSpPr>
        <dsp:cNvPr id="0" name=""/>
        <dsp:cNvSpPr/>
      </dsp:nvSpPr>
      <dsp:spPr>
        <a:xfrm rot="5400000">
          <a:off x="3584762" y="-2441584"/>
          <a:ext cx="782600" cy="6191361"/>
        </a:xfrm>
        <a:prstGeom prst="round2SameRect">
          <a:avLst/>
        </a:prstGeom>
        <a:solidFill>
          <a:schemeClr val="lt1">
            <a:alpha val="90000"/>
            <a:hueOff val="0"/>
            <a:satOff val="0"/>
            <a:lumOff val="0"/>
            <a:alphaOff val="0"/>
          </a:schemeClr>
        </a:solidFill>
        <a:ln w="34925" cap="flat" cmpd="sng" algn="in">
          <a:solidFill>
            <a:schemeClr val="accent5">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One (1) day for each month completed </a:t>
          </a:r>
        </a:p>
      </dsp:txBody>
      <dsp:txXfrm rot="-5400000">
        <a:off x="880382" y="300999"/>
        <a:ext cx="6153158" cy="706194"/>
      </dsp:txXfrm>
    </dsp:sp>
    <dsp:sp modelId="{8B15427E-E7A8-478A-A903-7E44704D11F1}">
      <dsp:nvSpPr>
        <dsp:cNvPr id="0" name=""/>
        <dsp:cNvSpPr/>
      </dsp:nvSpPr>
      <dsp:spPr>
        <a:xfrm rot="5400000">
          <a:off x="-180600" y="1788139"/>
          <a:ext cx="1204000" cy="842800"/>
        </a:xfrm>
        <a:prstGeom prst="chevron">
          <a:avLst/>
        </a:prstGeom>
        <a:solidFill>
          <a:schemeClr val="accent2">
            <a:lumMod val="60000"/>
            <a:lumOff val="40000"/>
          </a:schemeClr>
        </a:solidFill>
        <a:ln w="34925" cap="flat" cmpd="sng" algn="in">
          <a:solidFill>
            <a:schemeClr val="accent5">
              <a:shade val="50000"/>
              <a:hueOff val="85039"/>
              <a:satOff val="2035"/>
              <a:lumOff val="1909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Daily paid emp</a:t>
          </a:r>
        </a:p>
      </dsp:txBody>
      <dsp:txXfrm rot="-5400000">
        <a:off x="0" y="2028939"/>
        <a:ext cx="842800" cy="361200"/>
      </dsp:txXfrm>
    </dsp:sp>
    <dsp:sp modelId="{65D87A27-A924-486D-9053-1041E7232C57}">
      <dsp:nvSpPr>
        <dsp:cNvPr id="0" name=""/>
        <dsp:cNvSpPr/>
      </dsp:nvSpPr>
      <dsp:spPr>
        <a:xfrm rot="5400000">
          <a:off x="3547180" y="-1096840"/>
          <a:ext cx="782600" cy="6191361"/>
        </a:xfrm>
        <a:prstGeom prst="round2SameRect">
          <a:avLst/>
        </a:prstGeom>
        <a:solidFill>
          <a:schemeClr val="lt1">
            <a:alpha val="90000"/>
            <a:hueOff val="0"/>
            <a:satOff val="0"/>
            <a:lumOff val="0"/>
            <a:alphaOff val="0"/>
          </a:schemeClr>
        </a:solidFill>
        <a:ln w="34925" cap="flat" cmpd="sng" algn="in">
          <a:solidFill>
            <a:schemeClr val="accent5">
              <a:shade val="50000"/>
              <a:hueOff val="85039"/>
              <a:satOff val="2035"/>
              <a:lumOff val="1909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One (1) day for every twenty (20) days worked </a:t>
          </a:r>
        </a:p>
      </dsp:txBody>
      <dsp:txXfrm rot="-5400000">
        <a:off x="842800" y="1645743"/>
        <a:ext cx="6153158" cy="706194"/>
      </dsp:txXfrm>
    </dsp:sp>
    <dsp:sp modelId="{ACF58855-016F-4537-A772-2D1723C163A2}">
      <dsp:nvSpPr>
        <dsp:cNvPr id="0" name=""/>
        <dsp:cNvSpPr/>
      </dsp:nvSpPr>
      <dsp:spPr>
        <a:xfrm rot="5400000">
          <a:off x="-397675" y="3090189"/>
          <a:ext cx="1638150" cy="842800"/>
        </a:xfrm>
        <a:prstGeom prst="chevron">
          <a:avLst/>
        </a:prstGeom>
        <a:solidFill>
          <a:schemeClr val="accent2">
            <a:lumMod val="60000"/>
            <a:lumOff val="40000"/>
          </a:schemeClr>
        </a:solidFill>
        <a:ln w="34925" cap="flat" cmpd="sng" algn="in">
          <a:solidFill>
            <a:schemeClr val="accent5">
              <a:shade val="50000"/>
              <a:hueOff val="170078"/>
              <a:satOff val="4069"/>
              <a:lumOff val="3818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Hourly paid employees</a:t>
          </a:r>
        </a:p>
      </dsp:txBody>
      <dsp:txXfrm rot="-5400000">
        <a:off x="0" y="3113914"/>
        <a:ext cx="842800" cy="795350"/>
      </dsp:txXfrm>
    </dsp:sp>
    <dsp:sp modelId="{6EB95982-B75F-440F-961F-D2AA13407BEF}">
      <dsp:nvSpPr>
        <dsp:cNvPr id="0" name=""/>
        <dsp:cNvSpPr/>
      </dsp:nvSpPr>
      <dsp:spPr>
        <a:xfrm rot="5400000">
          <a:off x="3578045" y="210384"/>
          <a:ext cx="782600" cy="6181011"/>
        </a:xfrm>
        <a:prstGeom prst="round2SameRect">
          <a:avLst/>
        </a:prstGeom>
        <a:solidFill>
          <a:schemeClr val="lt1">
            <a:alpha val="90000"/>
            <a:hueOff val="0"/>
            <a:satOff val="0"/>
            <a:lumOff val="0"/>
            <a:alphaOff val="0"/>
          </a:schemeClr>
        </a:solidFill>
        <a:ln w="34925" cap="flat" cmpd="sng" algn="in">
          <a:solidFill>
            <a:schemeClr val="accent5">
              <a:shade val="50000"/>
              <a:hueOff val="170078"/>
              <a:satOff val="4069"/>
              <a:lumOff val="3818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One (1) day for every 160 hours worked </a:t>
          </a:r>
        </a:p>
      </dsp:txBody>
      <dsp:txXfrm rot="-5400000">
        <a:off x="878840" y="2947793"/>
        <a:ext cx="6142808" cy="706194"/>
      </dsp:txXfrm>
    </dsp:sp>
    <dsp:sp modelId="{2175734A-0970-4AA2-A96D-1B7EE5BEE246}">
      <dsp:nvSpPr>
        <dsp:cNvPr id="0" name=""/>
        <dsp:cNvSpPr/>
      </dsp:nvSpPr>
      <dsp:spPr>
        <a:xfrm rot="5400000">
          <a:off x="-180600" y="4392239"/>
          <a:ext cx="1204000" cy="842800"/>
        </a:xfrm>
        <a:prstGeom prst="chevron">
          <a:avLst/>
        </a:prstGeom>
        <a:solidFill>
          <a:schemeClr val="accent2">
            <a:lumMod val="60000"/>
            <a:lumOff val="40000"/>
          </a:schemeClr>
        </a:solidFill>
        <a:ln w="34925" cap="flat" cmpd="sng" algn="in">
          <a:solidFill>
            <a:schemeClr val="accent5">
              <a:shade val="50000"/>
              <a:hueOff val="85039"/>
              <a:satOff val="2035"/>
              <a:lumOff val="1909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rPr>
            <a:t>Half-day basis </a:t>
          </a:r>
        </a:p>
      </dsp:txBody>
      <dsp:txXfrm rot="-5400000">
        <a:off x="0" y="4633039"/>
        <a:ext cx="842800" cy="361200"/>
      </dsp:txXfrm>
    </dsp:sp>
    <dsp:sp modelId="{2B458F38-EC60-48CD-9C60-2B1F4F3E164D}">
      <dsp:nvSpPr>
        <dsp:cNvPr id="0" name=""/>
        <dsp:cNvSpPr/>
      </dsp:nvSpPr>
      <dsp:spPr>
        <a:xfrm rot="5400000">
          <a:off x="3968581" y="1085859"/>
          <a:ext cx="782600" cy="7034161"/>
        </a:xfrm>
        <a:prstGeom prst="round2SameRect">
          <a:avLst/>
        </a:prstGeom>
        <a:solidFill>
          <a:schemeClr val="lt1">
            <a:alpha val="90000"/>
            <a:hueOff val="0"/>
            <a:satOff val="0"/>
            <a:lumOff val="0"/>
            <a:alphaOff val="0"/>
          </a:schemeClr>
        </a:solidFill>
        <a:ln w="34925" cap="flat" cmpd="sng" algn="in">
          <a:solidFill>
            <a:schemeClr val="accent5">
              <a:shade val="50000"/>
              <a:hueOff val="85039"/>
              <a:satOff val="2035"/>
              <a:lumOff val="1909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The half day is counted as a day in the computation of periods of employment and leave with pay</a:t>
          </a:r>
        </a:p>
      </dsp:txBody>
      <dsp:txXfrm rot="-5400000">
        <a:off x="842801" y="4249843"/>
        <a:ext cx="6995958" cy="7061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7B6453-CB55-4AA6-8F55-0531561096A6}">
      <dsp:nvSpPr>
        <dsp:cNvPr id="0" name=""/>
        <dsp:cNvSpPr/>
      </dsp:nvSpPr>
      <dsp:spPr>
        <a:xfrm>
          <a:off x="2080522" y="0"/>
          <a:ext cx="6151355" cy="5437326"/>
        </a:xfrm>
        <a:prstGeom prst="ellipse">
          <a:avLst/>
        </a:prstGeom>
        <a:solidFill>
          <a:srgbClr val="00B05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Narrow" panose="020B0606020202030204" pitchFamily="34" charset="0"/>
            </a:rPr>
            <a:t>Monthly- $44, 200</a:t>
          </a:r>
        </a:p>
      </dsp:txBody>
      <dsp:txXfrm>
        <a:off x="4296240" y="271866"/>
        <a:ext cx="1719919" cy="815598"/>
      </dsp:txXfrm>
    </dsp:sp>
    <dsp:sp modelId="{89DB6543-0899-46DE-9559-20ECF75895FF}">
      <dsp:nvSpPr>
        <dsp:cNvPr id="0" name=""/>
        <dsp:cNvSpPr/>
      </dsp:nvSpPr>
      <dsp:spPr>
        <a:xfrm>
          <a:off x="2981269" y="1087465"/>
          <a:ext cx="4349860" cy="4349860"/>
        </a:xfrm>
        <a:prstGeom prst="ellipse">
          <a:avLst/>
        </a:prstGeom>
        <a:solidFill>
          <a:srgbClr val="FFFF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tx1"/>
              </a:solidFill>
              <a:latin typeface="Arial Narrow" panose="020B0606020202030204" pitchFamily="34" charset="0"/>
            </a:rPr>
            <a:t>Weekly- $10, 200</a:t>
          </a:r>
        </a:p>
      </dsp:txBody>
      <dsp:txXfrm>
        <a:off x="4396061" y="1348456"/>
        <a:ext cx="1520276" cy="782974"/>
      </dsp:txXfrm>
    </dsp:sp>
    <dsp:sp modelId="{C61F7F91-685E-44E6-B0DF-CB6C54C076DA}">
      <dsp:nvSpPr>
        <dsp:cNvPr id="0" name=""/>
        <dsp:cNvSpPr/>
      </dsp:nvSpPr>
      <dsp:spPr>
        <a:xfrm>
          <a:off x="3535637" y="2168405"/>
          <a:ext cx="3262395" cy="3262395"/>
        </a:xfrm>
        <a:prstGeom prst="ellipse">
          <a:avLst/>
        </a:prstGeom>
        <a:solidFill>
          <a:schemeClr val="tx1"/>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chemeClr val="bg1"/>
              </a:solidFill>
              <a:latin typeface="Arial Narrow" panose="020B0606020202030204" pitchFamily="34" charset="0"/>
            </a:rPr>
            <a:t>Daily - $2,040</a:t>
          </a:r>
        </a:p>
      </dsp:txBody>
      <dsp:txXfrm>
        <a:off x="4406697" y="2413085"/>
        <a:ext cx="1520276" cy="734039"/>
      </dsp:txXfrm>
    </dsp:sp>
    <dsp:sp modelId="{BF6BB8EC-1AA5-4374-A51A-C47D25EF999D}">
      <dsp:nvSpPr>
        <dsp:cNvPr id="0" name=""/>
        <dsp:cNvSpPr/>
      </dsp:nvSpPr>
      <dsp:spPr>
        <a:xfrm>
          <a:off x="4068734" y="3262395"/>
          <a:ext cx="2174930" cy="2174930"/>
        </a:xfrm>
        <a:prstGeom prst="ellipse">
          <a:avLst/>
        </a:prstGeom>
        <a:solidFill>
          <a:schemeClr val="accent6">
            <a:lumMod val="75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Narrow" panose="020B0606020202030204" pitchFamily="34" charset="0"/>
            </a:rPr>
            <a:t>Hourly- $255</a:t>
          </a:r>
        </a:p>
      </dsp:txBody>
      <dsp:txXfrm>
        <a:off x="4387245" y="3806128"/>
        <a:ext cx="1537908" cy="1087465"/>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6A5BD1-0474-4460-B77A-689F05F563B5}" type="datetimeFigureOut">
              <a:rPr lang="en-US" smtClean="0"/>
              <a:t>2/10/2022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DB6526-503E-4BC6-8138-9CB2C297D7D1}" type="slidenum">
              <a:rPr lang="en-US" smtClean="0"/>
              <a:t>‹#›</a:t>
            </a:fld>
            <a:endParaRPr lang="en-US"/>
          </a:p>
        </p:txBody>
      </p:sp>
    </p:spTree>
    <p:extLst>
      <p:ext uri="{BB962C8B-B14F-4D97-AF65-F5344CB8AC3E}">
        <p14:creationId xmlns:p14="http://schemas.microsoft.com/office/powerpoint/2010/main" val="1897704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1</a:t>
            </a:fld>
            <a:endParaRPr lang="en-US"/>
          </a:p>
        </p:txBody>
      </p:sp>
    </p:spTree>
    <p:extLst>
      <p:ext uri="{BB962C8B-B14F-4D97-AF65-F5344CB8AC3E}">
        <p14:creationId xmlns:p14="http://schemas.microsoft.com/office/powerpoint/2010/main" val="869744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11</a:t>
            </a:fld>
            <a:endParaRPr lang="en-US"/>
          </a:p>
        </p:txBody>
      </p:sp>
    </p:spTree>
    <p:extLst>
      <p:ext uri="{BB962C8B-B14F-4D97-AF65-F5344CB8AC3E}">
        <p14:creationId xmlns:p14="http://schemas.microsoft.com/office/powerpoint/2010/main" val="8883076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12</a:t>
            </a:fld>
            <a:endParaRPr lang="en-US"/>
          </a:p>
        </p:txBody>
      </p:sp>
    </p:spTree>
    <p:extLst>
      <p:ext uri="{BB962C8B-B14F-4D97-AF65-F5344CB8AC3E}">
        <p14:creationId xmlns:p14="http://schemas.microsoft.com/office/powerpoint/2010/main" val="4151257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13</a:t>
            </a:fld>
            <a:endParaRPr lang="en-US"/>
          </a:p>
        </p:txBody>
      </p:sp>
    </p:spTree>
    <p:extLst>
      <p:ext uri="{BB962C8B-B14F-4D97-AF65-F5344CB8AC3E}">
        <p14:creationId xmlns:p14="http://schemas.microsoft.com/office/powerpoint/2010/main" val="1790508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14</a:t>
            </a:fld>
            <a:endParaRPr lang="en-US"/>
          </a:p>
        </p:txBody>
      </p:sp>
    </p:spTree>
    <p:extLst>
      <p:ext uri="{BB962C8B-B14F-4D97-AF65-F5344CB8AC3E}">
        <p14:creationId xmlns:p14="http://schemas.microsoft.com/office/powerpoint/2010/main" val="3394912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15</a:t>
            </a:fld>
            <a:endParaRPr lang="en-US"/>
          </a:p>
        </p:txBody>
      </p:sp>
    </p:spTree>
    <p:extLst>
      <p:ext uri="{BB962C8B-B14F-4D97-AF65-F5344CB8AC3E}">
        <p14:creationId xmlns:p14="http://schemas.microsoft.com/office/powerpoint/2010/main" val="1790508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17</a:t>
            </a:fld>
            <a:endParaRPr lang="en-US"/>
          </a:p>
        </p:txBody>
      </p:sp>
    </p:spTree>
    <p:extLst>
      <p:ext uri="{BB962C8B-B14F-4D97-AF65-F5344CB8AC3E}">
        <p14:creationId xmlns:p14="http://schemas.microsoft.com/office/powerpoint/2010/main" val="26919734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18</a:t>
            </a:fld>
            <a:endParaRPr lang="en-US"/>
          </a:p>
        </p:txBody>
      </p:sp>
    </p:spTree>
    <p:extLst>
      <p:ext uri="{BB962C8B-B14F-4D97-AF65-F5344CB8AC3E}">
        <p14:creationId xmlns:p14="http://schemas.microsoft.com/office/powerpoint/2010/main" val="3262432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20</a:t>
            </a:fld>
            <a:endParaRPr lang="en-US"/>
          </a:p>
        </p:txBody>
      </p:sp>
    </p:spTree>
    <p:extLst>
      <p:ext uri="{BB962C8B-B14F-4D97-AF65-F5344CB8AC3E}">
        <p14:creationId xmlns:p14="http://schemas.microsoft.com/office/powerpoint/2010/main" val="3952933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d6a1a06a81_2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d6a1a06a81_2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1" name="Google Shape;221;gd6a1a06a81_2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21</a:t>
            </a:fld>
            <a:endParaRPr/>
          </a:p>
        </p:txBody>
      </p:sp>
    </p:spTree>
    <p:extLst>
      <p:ext uri="{BB962C8B-B14F-4D97-AF65-F5344CB8AC3E}">
        <p14:creationId xmlns:p14="http://schemas.microsoft.com/office/powerpoint/2010/main" val="1115816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2</a:t>
            </a:fld>
            <a:endParaRPr lang="en-US"/>
          </a:p>
        </p:txBody>
      </p:sp>
    </p:spTree>
    <p:extLst>
      <p:ext uri="{BB962C8B-B14F-4D97-AF65-F5344CB8AC3E}">
        <p14:creationId xmlns:p14="http://schemas.microsoft.com/office/powerpoint/2010/main" val="1753580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3</a:t>
            </a:fld>
            <a:endParaRPr lang="en-US"/>
          </a:p>
        </p:txBody>
      </p:sp>
    </p:spTree>
    <p:extLst>
      <p:ext uri="{BB962C8B-B14F-4D97-AF65-F5344CB8AC3E}">
        <p14:creationId xmlns:p14="http://schemas.microsoft.com/office/powerpoint/2010/main" val="3991874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4</a:t>
            </a:fld>
            <a:endParaRPr lang="en-US"/>
          </a:p>
        </p:txBody>
      </p:sp>
    </p:spTree>
    <p:extLst>
      <p:ext uri="{BB962C8B-B14F-4D97-AF65-F5344CB8AC3E}">
        <p14:creationId xmlns:p14="http://schemas.microsoft.com/office/powerpoint/2010/main" val="4157380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dirty="0"/>
          </a:p>
        </p:txBody>
      </p:sp>
      <p:sp>
        <p:nvSpPr>
          <p:cNvPr id="4" name="Slide Number Placeholder 3"/>
          <p:cNvSpPr>
            <a:spLocks noGrp="1"/>
          </p:cNvSpPr>
          <p:nvPr>
            <p:ph type="sldNum" sz="quarter" idx="5"/>
          </p:nvPr>
        </p:nvSpPr>
        <p:spPr/>
        <p:txBody>
          <a:bodyPr/>
          <a:lstStyle/>
          <a:p>
            <a:fld id="{7FDB6526-503E-4BC6-8138-9CB2C297D7D1}" type="slidenum">
              <a:rPr lang="en-US" smtClean="0"/>
              <a:t>5</a:t>
            </a:fld>
            <a:endParaRPr lang="en-US"/>
          </a:p>
        </p:txBody>
      </p:sp>
    </p:spTree>
    <p:extLst>
      <p:ext uri="{BB962C8B-B14F-4D97-AF65-F5344CB8AC3E}">
        <p14:creationId xmlns:p14="http://schemas.microsoft.com/office/powerpoint/2010/main" val="357623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6</a:t>
            </a:fld>
            <a:endParaRPr lang="en-US"/>
          </a:p>
        </p:txBody>
      </p:sp>
    </p:spTree>
    <p:extLst>
      <p:ext uri="{BB962C8B-B14F-4D97-AF65-F5344CB8AC3E}">
        <p14:creationId xmlns:p14="http://schemas.microsoft.com/office/powerpoint/2010/main" val="3565007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7</a:t>
            </a:fld>
            <a:endParaRPr lang="en-US"/>
          </a:p>
        </p:txBody>
      </p:sp>
    </p:spTree>
    <p:extLst>
      <p:ext uri="{BB962C8B-B14F-4D97-AF65-F5344CB8AC3E}">
        <p14:creationId xmlns:p14="http://schemas.microsoft.com/office/powerpoint/2010/main" val="3478594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DB6526-503E-4BC6-8138-9CB2C297D7D1}" type="slidenum">
              <a:rPr lang="en-US" smtClean="0"/>
              <a:t>9</a:t>
            </a:fld>
            <a:endParaRPr lang="en-US"/>
          </a:p>
        </p:txBody>
      </p:sp>
    </p:spTree>
    <p:extLst>
      <p:ext uri="{BB962C8B-B14F-4D97-AF65-F5344CB8AC3E}">
        <p14:creationId xmlns:p14="http://schemas.microsoft.com/office/powerpoint/2010/main" val="2799771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Where a contract of employment for an unspecified period of time is being terminated by the employer for any reason for redundancy or by notice, except during the probationary period, the following minimum period of notice in writing must be given:</a:t>
            </a:r>
          </a:p>
        </p:txBody>
      </p:sp>
      <p:sp>
        <p:nvSpPr>
          <p:cNvPr id="4" name="Slide Number Placeholder 3"/>
          <p:cNvSpPr>
            <a:spLocks noGrp="1"/>
          </p:cNvSpPr>
          <p:nvPr>
            <p:ph type="sldNum" sz="quarter" idx="5"/>
          </p:nvPr>
        </p:nvSpPr>
        <p:spPr/>
        <p:txBody>
          <a:bodyPr/>
          <a:lstStyle/>
          <a:p>
            <a:fld id="{7FDB6526-503E-4BC6-8138-9CB2C297D7D1}" type="slidenum">
              <a:rPr lang="en-US" smtClean="0"/>
              <a:t>10</a:t>
            </a:fld>
            <a:endParaRPr lang="en-US"/>
          </a:p>
        </p:txBody>
      </p:sp>
    </p:spTree>
    <p:extLst>
      <p:ext uri="{BB962C8B-B14F-4D97-AF65-F5344CB8AC3E}">
        <p14:creationId xmlns:p14="http://schemas.microsoft.com/office/powerpoint/2010/main" val="1341409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159C063-A70D-4EBF-A57E-7C1EDA22F3CD}" type="datetimeFigureOut">
              <a:rPr lang="en-US" smtClean="0"/>
              <a:t>2/10/2022</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7474336-153D-4CD2-A13C-F6661D0E8093}"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1579833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59C063-A70D-4EBF-A57E-7C1EDA22F3CD}" type="datetimeFigureOut">
              <a:rPr lang="en-US" smtClean="0"/>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474336-153D-4CD2-A13C-F6661D0E8093}" type="slidenum">
              <a:rPr lang="en-US" smtClean="0"/>
              <a:t>‹#›</a:t>
            </a:fld>
            <a:endParaRPr lang="en-US"/>
          </a:p>
        </p:txBody>
      </p:sp>
    </p:spTree>
    <p:extLst>
      <p:ext uri="{BB962C8B-B14F-4D97-AF65-F5344CB8AC3E}">
        <p14:creationId xmlns:p14="http://schemas.microsoft.com/office/powerpoint/2010/main" val="62948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59C063-A70D-4EBF-A57E-7C1EDA22F3CD}" type="datetimeFigureOut">
              <a:rPr lang="en-US" smtClean="0"/>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474336-153D-4CD2-A13C-F6661D0E8093}" type="slidenum">
              <a:rPr lang="en-US" smtClean="0"/>
              <a:t>‹#›</a:t>
            </a:fld>
            <a:endParaRPr lang="en-US"/>
          </a:p>
        </p:txBody>
      </p:sp>
    </p:spTree>
    <p:extLst>
      <p:ext uri="{BB962C8B-B14F-4D97-AF65-F5344CB8AC3E}">
        <p14:creationId xmlns:p14="http://schemas.microsoft.com/office/powerpoint/2010/main" val="3169972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with Image">
  <p:cSld name="Title and Content with Image">
    <p:spTree>
      <p:nvGrpSpPr>
        <p:cNvPr id="1" name="Shape 22"/>
        <p:cNvGrpSpPr/>
        <p:nvPr/>
      </p:nvGrpSpPr>
      <p:grpSpPr>
        <a:xfrm>
          <a:off x="0" y="0"/>
          <a:ext cx="0" cy="0"/>
          <a:chOff x="0" y="0"/>
          <a:chExt cx="0" cy="0"/>
        </a:xfrm>
      </p:grpSpPr>
      <p:sp>
        <p:nvSpPr>
          <p:cNvPr id="23" name="Google Shape;23;p21"/>
          <p:cNvSpPr>
            <a:spLocks noGrp="1"/>
          </p:cNvSpPr>
          <p:nvPr>
            <p:ph type="pic" idx="2"/>
          </p:nvPr>
        </p:nvSpPr>
        <p:spPr>
          <a:xfrm>
            <a:off x="5519738" y="0"/>
            <a:ext cx="6103621" cy="6858000"/>
          </a:xfrm>
          <a:prstGeom prst="rect">
            <a:avLst/>
          </a:prstGeom>
          <a:solidFill>
            <a:srgbClr val="A5A5A5"/>
          </a:solidFill>
          <a:ln>
            <a:noFill/>
          </a:ln>
        </p:spPr>
        <p:txBody>
          <a:bodyPr spcFirstLastPara="1" wrap="square" lIns="91425" tIns="45700" rIns="91425" bIns="45700" anchor="ctr" anchorCtr="0">
            <a:noAutofit/>
          </a:bodyPr>
          <a:lstStyle>
            <a:lvl1pPr marR="0" lvl="0" algn="ctr" rtl="0">
              <a:lnSpc>
                <a:spcPct val="90000"/>
              </a:lnSpc>
              <a:spcBef>
                <a:spcPts val="1000"/>
              </a:spcBef>
              <a:spcAft>
                <a:spcPts val="0"/>
              </a:spcAft>
              <a:buClr>
                <a:schemeClr val="dk2"/>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1pPr>
            <a:lvl2pPr marR="0" lvl="1" algn="l" rtl="0">
              <a:lnSpc>
                <a:spcPct val="90000"/>
              </a:lnSpc>
              <a:spcBef>
                <a:spcPts val="500"/>
              </a:spcBef>
              <a:spcAft>
                <a:spcPts val="0"/>
              </a:spcAft>
              <a:buClr>
                <a:schemeClr val="dk2"/>
              </a:buClr>
              <a:buSzPts val="2400"/>
              <a:buFont typeface="Arial"/>
              <a:buChar char="•"/>
              <a:defRPr sz="2400" b="0" i="0" u="none" strike="noStrike" cap="none">
                <a:solidFill>
                  <a:schemeClr val="dk2"/>
                </a:solidFill>
                <a:latin typeface="Merriweather Sans"/>
                <a:ea typeface="Merriweather Sans"/>
                <a:cs typeface="Merriweather Sans"/>
                <a:sym typeface="Merriweather Sans"/>
              </a:defRPr>
            </a:lvl2pPr>
            <a:lvl3pPr marR="0" lvl="2" algn="l" rtl="0">
              <a:lnSpc>
                <a:spcPct val="90000"/>
              </a:lnSpc>
              <a:spcBef>
                <a:spcPts val="500"/>
              </a:spcBef>
              <a:spcAft>
                <a:spcPts val="0"/>
              </a:spcAft>
              <a:buClr>
                <a:schemeClr val="dk2"/>
              </a:buClr>
              <a:buSzPts val="2000"/>
              <a:buFont typeface="Arial"/>
              <a:buChar char="•"/>
              <a:defRPr sz="2000" b="0" i="0" u="none" strike="noStrike" cap="none">
                <a:solidFill>
                  <a:schemeClr val="dk2"/>
                </a:solidFill>
                <a:latin typeface="Merriweather Sans"/>
                <a:ea typeface="Merriweather Sans"/>
                <a:cs typeface="Merriweather Sans"/>
                <a:sym typeface="Merriweather Sans"/>
              </a:defRPr>
            </a:lvl3pPr>
            <a:lvl4pPr marR="0" lvl="3"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Merriweather Sans"/>
                <a:ea typeface="Merriweather Sans"/>
                <a:cs typeface="Merriweather Sans"/>
                <a:sym typeface="Merriweather Sans"/>
              </a:defRPr>
            </a:lvl4pPr>
            <a:lvl5pPr marR="0" lvl="4" algn="l" rtl="0">
              <a:lnSpc>
                <a:spcPct val="90000"/>
              </a:lnSpc>
              <a:spcBef>
                <a:spcPts val="500"/>
              </a:spcBef>
              <a:spcAft>
                <a:spcPts val="0"/>
              </a:spcAft>
              <a:buClr>
                <a:schemeClr val="dk2"/>
              </a:buClr>
              <a:buSzPts val="1800"/>
              <a:buFont typeface="Arial"/>
              <a:buChar char="•"/>
              <a:defRPr sz="1800" b="0" i="0" u="none" strike="noStrike" cap="none">
                <a:solidFill>
                  <a:schemeClr val="dk2"/>
                </a:solidFill>
                <a:latin typeface="Merriweather Sans"/>
                <a:ea typeface="Merriweather Sans"/>
                <a:cs typeface="Merriweather Sans"/>
                <a:sym typeface="Merriweather Sans"/>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erriweather Sans"/>
                <a:ea typeface="Merriweather Sans"/>
                <a:cs typeface="Merriweather Sans"/>
                <a:sym typeface="Merriweather Sans"/>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erriweather Sans"/>
                <a:ea typeface="Merriweather Sans"/>
                <a:cs typeface="Merriweather Sans"/>
                <a:sym typeface="Merriweather Sans"/>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erriweather Sans"/>
                <a:ea typeface="Merriweather Sans"/>
                <a:cs typeface="Merriweather Sans"/>
                <a:sym typeface="Merriweather Sans"/>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Merriweather Sans"/>
                <a:ea typeface="Merriweather Sans"/>
                <a:cs typeface="Merriweather Sans"/>
                <a:sym typeface="Merriweather Sans"/>
              </a:defRPr>
            </a:lvl9pPr>
          </a:lstStyle>
          <a:p>
            <a:endParaRPr/>
          </a:p>
        </p:txBody>
      </p:sp>
      <p:sp>
        <p:nvSpPr>
          <p:cNvPr id="24" name="Google Shape;24;p21"/>
          <p:cNvSpPr txBox="1">
            <a:spLocks noGrp="1"/>
          </p:cNvSpPr>
          <p:nvPr>
            <p:ph type="sldNum" idx="12"/>
          </p:nvPr>
        </p:nvSpPr>
        <p:spPr>
          <a:xfrm>
            <a:off x="10730162" y="6002372"/>
            <a:ext cx="549442"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2"/>
                </a:solidFill>
                <a:latin typeface="Merriweather Sans"/>
                <a:ea typeface="Merriweather Sans"/>
                <a:cs typeface="Merriweather Sans"/>
                <a:sym typeface="Merriweather Sans"/>
              </a:defRPr>
            </a:lvl9pPr>
          </a:lstStyle>
          <a:p>
            <a:pPr marL="0" lvl="0" indent="0" algn="r" rtl="0">
              <a:spcBef>
                <a:spcPts val="0"/>
              </a:spcBef>
              <a:spcAft>
                <a:spcPts val="0"/>
              </a:spcAft>
              <a:buNone/>
            </a:pPr>
            <a:fld id="{00000000-1234-1234-1234-123412341234}" type="slidenum">
              <a:rPr lang="en-US"/>
              <a:t>‹#›</a:t>
            </a:fld>
            <a:endParaRPr/>
          </a:p>
        </p:txBody>
      </p:sp>
      <p:sp>
        <p:nvSpPr>
          <p:cNvPr id="25" name="Google Shape;25;p21"/>
          <p:cNvSpPr txBox="1">
            <a:spLocks noGrp="1"/>
          </p:cNvSpPr>
          <p:nvPr>
            <p:ph type="body" idx="1"/>
          </p:nvPr>
        </p:nvSpPr>
        <p:spPr>
          <a:xfrm>
            <a:off x="774032" y="3074529"/>
            <a:ext cx="4421856" cy="2588637"/>
          </a:xfrm>
          <a:prstGeom prst="rect">
            <a:avLst/>
          </a:prstGeom>
          <a:noFill/>
          <a:ln>
            <a:noFill/>
          </a:ln>
        </p:spPr>
        <p:txBody>
          <a:bodyPr spcFirstLastPara="1" wrap="square" lIns="0" tIns="45700" rIns="91425" bIns="45700" anchor="t" anchorCtr="0">
            <a:normAutofit/>
          </a:bodyPr>
          <a:lstStyle>
            <a:lvl1pPr marL="457200" lvl="0" indent="-317500" algn="l">
              <a:lnSpc>
                <a:spcPct val="90000"/>
              </a:lnSpc>
              <a:spcBef>
                <a:spcPts val="600"/>
              </a:spcBef>
              <a:spcAft>
                <a:spcPts val="0"/>
              </a:spcAft>
              <a:buClr>
                <a:schemeClr val="lt2"/>
              </a:buClr>
              <a:buSzPts val="1400"/>
              <a:buFont typeface="Noto Sans Symbols"/>
              <a:buChar char="▪"/>
              <a:defRPr sz="1400" b="0" i="0">
                <a:solidFill>
                  <a:srgbClr val="BFBFBF"/>
                </a:solidFill>
              </a:defRPr>
            </a:lvl1pPr>
            <a:lvl2pPr marL="914400" lvl="1" indent="-342900" algn="l">
              <a:lnSpc>
                <a:spcPct val="90000"/>
              </a:lnSpc>
              <a:spcBef>
                <a:spcPts val="500"/>
              </a:spcBef>
              <a:spcAft>
                <a:spcPts val="0"/>
              </a:spcAft>
              <a:buClr>
                <a:schemeClr val="dk2"/>
              </a:buClr>
              <a:buSzPts val="1800"/>
              <a:buChar char="•"/>
              <a:defRPr/>
            </a:lvl2pPr>
            <a:lvl3pPr marL="1371600" lvl="2" indent="-342900" algn="l">
              <a:lnSpc>
                <a:spcPct val="90000"/>
              </a:lnSpc>
              <a:spcBef>
                <a:spcPts val="500"/>
              </a:spcBef>
              <a:spcAft>
                <a:spcPts val="0"/>
              </a:spcAft>
              <a:buClr>
                <a:schemeClr val="dk2"/>
              </a:buClr>
              <a:buSzPts val="1800"/>
              <a:buChar char="•"/>
              <a:defRPr/>
            </a:lvl3pPr>
            <a:lvl4pPr marL="1828800" lvl="3" indent="-342900" algn="l">
              <a:lnSpc>
                <a:spcPct val="90000"/>
              </a:lnSpc>
              <a:spcBef>
                <a:spcPts val="500"/>
              </a:spcBef>
              <a:spcAft>
                <a:spcPts val="0"/>
              </a:spcAft>
              <a:buClr>
                <a:schemeClr val="dk2"/>
              </a:buClr>
              <a:buSzPts val="1800"/>
              <a:buChar char="•"/>
              <a:defRPr/>
            </a:lvl4pPr>
            <a:lvl5pPr marL="2286000" lvl="4" indent="-342900" algn="l">
              <a:lnSpc>
                <a:spcPct val="90000"/>
              </a:lnSpc>
              <a:spcBef>
                <a:spcPts val="500"/>
              </a:spcBef>
              <a:spcAft>
                <a:spcPts val="0"/>
              </a:spcAft>
              <a:buClr>
                <a:schemeClr val="dk2"/>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21"/>
          <p:cNvSpPr txBox="1">
            <a:spLocks noGrp="1"/>
          </p:cNvSpPr>
          <p:nvPr>
            <p:ph type="title"/>
          </p:nvPr>
        </p:nvSpPr>
        <p:spPr>
          <a:xfrm>
            <a:off x="774032" y="1032746"/>
            <a:ext cx="5056083" cy="78263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Verdana"/>
              <a:buNone/>
              <a:defRPr sz="40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1"/>
          <p:cNvSpPr txBox="1">
            <a:spLocks noGrp="1"/>
          </p:cNvSpPr>
          <p:nvPr>
            <p:ph type="body" idx="3"/>
          </p:nvPr>
        </p:nvSpPr>
        <p:spPr>
          <a:xfrm>
            <a:off x="774032" y="2225392"/>
            <a:ext cx="4421856" cy="7490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2"/>
              </a:buClr>
              <a:buSzPts val="2200"/>
              <a:buNone/>
              <a:defRPr sz="2200">
                <a:solidFill>
                  <a:schemeClr val="dk2"/>
                </a:solidFill>
              </a:defRPr>
            </a:lvl1pPr>
            <a:lvl2pPr marL="914400" lvl="1" indent="-342900" algn="l">
              <a:lnSpc>
                <a:spcPct val="90000"/>
              </a:lnSpc>
              <a:spcBef>
                <a:spcPts val="500"/>
              </a:spcBef>
              <a:spcAft>
                <a:spcPts val="0"/>
              </a:spcAft>
              <a:buClr>
                <a:schemeClr val="dk2"/>
              </a:buClr>
              <a:buSzPts val="1800"/>
              <a:buChar char="•"/>
              <a:defRPr sz="1800"/>
            </a:lvl2pPr>
            <a:lvl3pPr marL="1371600" lvl="2" indent="-342900" algn="l">
              <a:lnSpc>
                <a:spcPct val="90000"/>
              </a:lnSpc>
              <a:spcBef>
                <a:spcPts val="500"/>
              </a:spcBef>
              <a:spcAft>
                <a:spcPts val="0"/>
              </a:spcAft>
              <a:buClr>
                <a:schemeClr val="dk2"/>
              </a:buClr>
              <a:buSzPts val="1800"/>
              <a:buChar char="•"/>
              <a:defRPr sz="1800"/>
            </a:lvl3pPr>
            <a:lvl4pPr marL="1828800" lvl="3" indent="-342900" algn="l">
              <a:lnSpc>
                <a:spcPct val="90000"/>
              </a:lnSpc>
              <a:spcBef>
                <a:spcPts val="500"/>
              </a:spcBef>
              <a:spcAft>
                <a:spcPts val="0"/>
              </a:spcAft>
              <a:buClr>
                <a:schemeClr val="dk2"/>
              </a:buClr>
              <a:buSzPts val="1800"/>
              <a:buChar char="•"/>
              <a:defRPr sz="1800"/>
            </a:lvl4pPr>
            <a:lvl5pPr marL="2286000" lvl="4" indent="-342900" algn="l">
              <a:lnSpc>
                <a:spcPct val="90000"/>
              </a:lnSpc>
              <a:spcBef>
                <a:spcPts val="500"/>
              </a:spcBef>
              <a:spcAft>
                <a:spcPts val="0"/>
              </a:spcAft>
              <a:buClr>
                <a:schemeClr val="dk2"/>
              </a:buClr>
              <a:buSzPts val="1800"/>
              <a:buChar char="•"/>
              <a:defRPr sz="1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85031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59C063-A70D-4EBF-A57E-7C1EDA22F3CD}" type="datetimeFigureOut">
              <a:rPr lang="en-US" smtClean="0"/>
              <a:t>2/10/2022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474336-153D-4CD2-A13C-F6661D0E8093}" type="slidenum">
              <a:rPr lang="en-US" smtClean="0"/>
              <a:t>‹#›</a:t>
            </a:fld>
            <a:endParaRPr lang="en-US"/>
          </a:p>
        </p:txBody>
      </p:sp>
    </p:spTree>
    <p:extLst>
      <p:ext uri="{BB962C8B-B14F-4D97-AF65-F5344CB8AC3E}">
        <p14:creationId xmlns:p14="http://schemas.microsoft.com/office/powerpoint/2010/main" val="3555130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159C063-A70D-4EBF-A57E-7C1EDA22F3CD}" type="datetimeFigureOut">
              <a:rPr lang="en-US" smtClean="0"/>
              <a:t>2/10/2022</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7474336-153D-4CD2-A13C-F6661D0E8093}"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7964119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59C063-A70D-4EBF-A57E-7C1EDA22F3CD}" type="datetimeFigureOut">
              <a:rPr lang="en-US" smtClean="0"/>
              <a:t>2/10/2022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474336-153D-4CD2-A13C-F6661D0E8093}" type="slidenum">
              <a:rPr lang="en-US" smtClean="0"/>
              <a:t>‹#›</a:t>
            </a:fld>
            <a:endParaRPr lang="en-US"/>
          </a:p>
        </p:txBody>
      </p:sp>
    </p:spTree>
    <p:extLst>
      <p:ext uri="{BB962C8B-B14F-4D97-AF65-F5344CB8AC3E}">
        <p14:creationId xmlns:p14="http://schemas.microsoft.com/office/powerpoint/2010/main" val="1341537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59C063-A70D-4EBF-A57E-7C1EDA22F3CD}" type="datetimeFigureOut">
              <a:rPr lang="en-US" smtClean="0"/>
              <a:t>2/10/2022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474336-153D-4CD2-A13C-F6661D0E8093}" type="slidenum">
              <a:rPr lang="en-US" smtClean="0"/>
              <a:t>‹#›</a:t>
            </a:fld>
            <a:endParaRPr lang="en-US"/>
          </a:p>
        </p:txBody>
      </p:sp>
    </p:spTree>
    <p:extLst>
      <p:ext uri="{BB962C8B-B14F-4D97-AF65-F5344CB8AC3E}">
        <p14:creationId xmlns:p14="http://schemas.microsoft.com/office/powerpoint/2010/main" val="960967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59C063-A70D-4EBF-A57E-7C1EDA22F3CD}" type="datetimeFigureOut">
              <a:rPr lang="en-US" smtClean="0"/>
              <a:t>2/10/2022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474336-153D-4CD2-A13C-F6661D0E8093}" type="slidenum">
              <a:rPr lang="en-US" smtClean="0"/>
              <a:t>‹#›</a:t>
            </a:fld>
            <a:endParaRPr lang="en-US"/>
          </a:p>
        </p:txBody>
      </p:sp>
    </p:spTree>
    <p:extLst>
      <p:ext uri="{BB962C8B-B14F-4D97-AF65-F5344CB8AC3E}">
        <p14:creationId xmlns:p14="http://schemas.microsoft.com/office/powerpoint/2010/main" val="2756738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9C063-A70D-4EBF-A57E-7C1EDA22F3CD}" type="datetimeFigureOut">
              <a:rPr lang="en-US" smtClean="0"/>
              <a:t>2/10/2022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474336-153D-4CD2-A13C-F6661D0E8093}" type="slidenum">
              <a:rPr lang="en-US" smtClean="0"/>
              <a:t>‹#›</a:t>
            </a:fld>
            <a:endParaRPr lang="en-US"/>
          </a:p>
        </p:txBody>
      </p:sp>
    </p:spTree>
    <p:extLst>
      <p:ext uri="{BB962C8B-B14F-4D97-AF65-F5344CB8AC3E}">
        <p14:creationId xmlns:p14="http://schemas.microsoft.com/office/powerpoint/2010/main" val="207570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159C063-A70D-4EBF-A57E-7C1EDA22F3CD}" type="datetimeFigureOut">
              <a:rPr lang="en-US" smtClean="0"/>
              <a:t>2/10/2022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7474336-153D-4CD2-A13C-F6661D0E8093}"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16419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159C063-A70D-4EBF-A57E-7C1EDA22F3CD}" type="datetimeFigureOut">
              <a:rPr lang="en-US" smtClean="0"/>
              <a:t>2/10/2022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7474336-153D-4CD2-A13C-F6661D0E8093}"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73234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159C063-A70D-4EBF-A57E-7C1EDA22F3CD}" type="datetimeFigureOut">
              <a:rPr lang="en-US" smtClean="0"/>
              <a:t>2/10/2022</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7474336-153D-4CD2-A13C-F6661D0E8093}"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4492929"/>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chieflabourofficer2021@gmail.com"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B0F0"/>
            </a:gs>
            <a:gs pos="82000">
              <a:schemeClr val="accent1">
                <a:lumMod val="45000"/>
                <a:lumOff val="55000"/>
              </a:schemeClr>
            </a:gs>
            <a:gs pos="16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76C4-C60B-4EB8-A588-92267D68AC2F}"/>
              </a:ext>
            </a:extLst>
          </p:cNvPr>
          <p:cNvSpPr>
            <a:spLocks noGrp="1"/>
          </p:cNvSpPr>
          <p:nvPr>
            <p:ph type="ctrTitle"/>
          </p:nvPr>
        </p:nvSpPr>
        <p:spPr>
          <a:xfrm>
            <a:off x="1756896" y="4448709"/>
            <a:ext cx="8678207" cy="1475581"/>
          </a:xfrm>
        </p:spPr>
        <p:txBody>
          <a:bodyPr>
            <a:normAutofit fontScale="90000"/>
          </a:bodyPr>
          <a:lstStyle/>
          <a:p>
            <a:br>
              <a:rPr lang="en-US" b="1" dirty="0">
                <a:solidFill>
                  <a:schemeClr val="tx1"/>
                </a:solidFill>
              </a:rPr>
            </a:br>
            <a:br>
              <a:rPr lang="en-US" b="1" dirty="0">
                <a:solidFill>
                  <a:schemeClr val="tx1"/>
                </a:solidFill>
              </a:rPr>
            </a:br>
            <a:br>
              <a:rPr lang="en-US" b="1" dirty="0">
                <a:solidFill>
                  <a:schemeClr val="tx1"/>
                </a:solidFill>
              </a:rPr>
            </a:br>
            <a:br>
              <a:rPr lang="en-US" b="1" dirty="0">
                <a:solidFill>
                  <a:schemeClr val="tx1"/>
                </a:solidFill>
              </a:rPr>
            </a:br>
            <a:br>
              <a:rPr lang="en-US" b="1" dirty="0">
                <a:solidFill>
                  <a:schemeClr val="tx1"/>
                </a:solidFill>
              </a:rPr>
            </a:br>
            <a:r>
              <a:rPr lang="en-US" b="1" dirty="0">
                <a:solidFill>
                  <a:schemeClr val="tx1"/>
                </a:solidFill>
              </a:rPr>
              <a:t>The System of Industrial Relations &amp; Conditions of Work    </a:t>
            </a:r>
            <a:br>
              <a:rPr lang="en-US" b="1" dirty="0"/>
            </a:br>
            <a:r>
              <a:rPr lang="en-US" b="1" dirty="0"/>
              <a:t>                                           </a:t>
            </a:r>
            <a:br>
              <a:rPr lang="en-US" dirty="0"/>
            </a:br>
            <a:endParaRPr lang="en-US" dirty="0"/>
          </a:p>
        </p:txBody>
      </p:sp>
      <p:sp>
        <p:nvSpPr>
          <p:cNvPr id="3" name="Subtitle 2">
            <a:extLst>
              <a:ext uri="{FF2B5EF4-FFF2-40B4-BE49-F238E27FC236}">
                <a16:creationId xmlns:a16="http://schemas.microsoft.com/office/drawing/2014/main" id="{CAF72F23-82C5-47B4-ABBE-4E92745C97FA}"/>
              </a:ext>
            </a:extLst>
          </p:cNvPr>
          <p:cNvSpPr>
            <a:spLocks noGrp="1"/>
          </p:cNvSpPr>
          <p:nvPr>
            <p:ph type="subTitle" idx="1"/>
          </p:nvPr>
        </p:nvSpPr>
        <p:spPr>
          <a:xfrm>
            <a:off x="2586750" y="4226743"/>
            <a:ext cx="6831673" cy="1086237"/>
          </a:xfrm>
          <a:noFill/>
        </p:spPr>
        <p:txBody>
          <a:bodyPr>
            <a:normAutofit fontScale="92500" lnSpcReduction="10000"/>
          </a:bodyPr>
          <a:lstStyle/>
          <a:p>
            <a:r>
              <a:rPr lang="en-US" b="1" i="1" dirty="0">
                <a:solidFill>
                  <a:srgbClr val="002060"/>
                </a:solidFill>
              </a:rPr>
              <a:t>Mr. </a:t>
            </a:r>
            <a:r>
              <a:rPr lang="en-US" b="1" i="1" dirty="0" err="1">
                <a:solidFill>
                  <a:srgbClr val="002060"/>
                </a:solidFill>
              </a:rPr>
              <a:t>Dhaneshwar</a:t>
            </a:r>
            <a:r>
              <a:rPr lang="en-US" b="1" i="1" dirty="0">
                <a:solidFill>
                  <a:srgbClr val="002060"/>
                </a:solidFill>
              </a:rPr>
              <a:t> Deonarine </a:t>
            </a:r>
          </a:p>
          <a:p>
            <a:r>
              <a:rPr lang="en-US" b="1" i="1" dirty="0">
                <a:solidFill>
                  <a:srgbClr val="002060"/>
                </a:solidFill>
              </a:rPr>
              <a:t>Chief </a:t>
            </a:r>
            <a:r>
              <a:rPr lang="en-US" b="1" i="1" dirty="0" err="1">
                <a:solidFill>
                  <a:srgbClr val="002060"/>
                </a:solidFill>
              </a:rPr>
              <a:t>Labour</a:t>
            </a:r>
            <a:r>
              <a:rPr lang="en-US" b="1" i="1" dirty="0">
                <a:solidFill>
                  <a:srgbClr val="002060"/>
                </a:solidFill>
              </a:rPr>
              <a:t> Officer </a:t>
            </a:r>
          </a:p>
          <a:p>
            <a:r>
              <a:rPr lang="en-US" b="1" i="1" dirty="0">
                <a:solidFill>
                  <a:srgbClr val="002060"/>
                </a:solidFill>
              </a:rPr>
              <a:t>February 11, 2022</a:t>
            </a:r>
          </a:p>
        </p:txBody>
      </p:sp>
      <p:pic>
        <p:nvPicPr>
          <p:cNvPr id="4" name="Picture 3">
            <a:extLst>
              <a:ext uri="{FF2B5EF4-FFF2-40B4-BE49-F238E27FC236}">
                <a16:creationId xmlns:a16="http://schemas.microsoft.com/office/drawing/2014/main" id="{235683CC-3A64-4A55-A01B-117A5BE4D29D}"/>
              </a:ext>
            </a:extLst>
          </p:cNvPr>
          <p:cNvPicPr>
            <a:picLocks noChangeAspect="1"/>
          </p:cNvPicPr>
          <p:nvPr/>
        </p:nvPicPr>
        <p:blipFill>
          <a:blip r:embed="rId3"/>
          <a:stretch>
            <a:fillRect/>
          </a:stretch>
        </p:blipFill>
        <p:spPr>
          <a:xfrm>
            <a:off x="839462" y="5128749"/>
            <a:ext cx="1425273" cy="1496397"/>
          </a:xfrm>
          <a:prstGeom prst="rect">
            <a:avLst/>
          </a:prstGeom>
        </p:spPr>
      </p:pic>
      <p:pic>
        <p:nvPicPr>
          <p:cNvPr id="5" name="Picture 4" descr="Inhumane working conditions” reported as Labour Minister inspects St.  Mary&amp;#39;s Quarry | INews Guyana">
            <a:extLst>
              <a:ext uri="{FF2B5EF4-FFF2-40B4-BE49-F238E27FC236}">
                <a16:creationId xmlns:a16="http://schemas.microsoft.com/office/drawing/2014/main" id="{E48996E1-D371-4DE6-9DAC-B6F1EA7D5D7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9324752" y="5231219"/>
            <a:ext cx="2328531" cy="1288478"/>
          </a:xfrm>
          <a:prstGeom prst="rect">
            <a:avLst/>
          </a:prstGeom>
          <a:noFill/>
          <a:ln>
            <a:noFill/>
          </a:ln>
        </p:spPr>
      </p:pic>
    </p:spTree>
    <p:extLst>
      <p:ext uri="{BB962C8B-B14F-4D97-AF65-F5344CB8AC3E}">
        <p14:creationId xmlns:p14="http://schemas.microsoft.com/office/powerpoint/2010/main" val="3477928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21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A695A-4E7E-46F9-8803-D004903AABF6}"/>
              </a:ext>
            </a:extLst>
          </p:cNvPr>
          <p:cNvSpPr>
            <a:spLocks noGrp="1"/>
          </p:cNvSpPr>
          <p:nvPr>
            <p:ph type="title"/>
          </p:nvPr>
        </p:nvSpPr>
        <p:spPr/>
        <p:txBody>
          <a:bodyPr/>
          <a:lstStyle/>
          <a:p>
            <a:r>
              <a:rPr lang="en-US" b="1" dirty="0"/>
              <a:t>NOTICE PERIOD FOR TERMINATION</a:t>
            </a:r>
          </a:p>
        </p:txBody>
      </p:sp>
      <p:sp>
        <p:nvSpPr>
          <p:cNvPr id="3" name="Content Placeholder 2">
            <a:extLst>
              <a:ext uri="{FF2B5EF4-FFF2-40B4-BE49-F238E27FC236}">
                <a16:creationId xmlns:a16="http://schemas.microsoft.com/office/drawing/2014/main" id="{9DE41392-34D5-4DC3-8401-C6B4696A4799}"/>
              </a:ext>
            </a:extLst>
          </p:cNvPr>
          <p:cNvSpPr>
            <a:spLocks noGrp="1"/>
          </p:cNvSpPr>
          <p:nvPr>
            <p:ph idx="1"/>
          </p:nvPr>
        </p:nvSpPr>
        <p:spPr>
          <a:xfrm>
            <a:off x="1515437" y="5470086"/>
            <a:ext cx="9601200" cy="702114"/>
          </a:xfrm>
          <a:solidFill>
            <a:schemeClr val="bg1">
              <a:lumMod val="50000"/>
            </a:schemeClr>
          </a:solidFill>
        </p:spPr>
        <p:txBody>
          <a:bodyPr>
            <a:normAutofit fontScale="92500" lnSpcReduction="10000"/>
          </a:bodyPr>
          <a:lstStyle/>
          <a:p>
            <a:pPr marL="0" indent="0" algn="ctr">
              <a:buNone/>
            </a:pPr>
            <a:r>
              <a:rPr lang="en-US" sz="2800" b="1" i="1" dirty="0"/>
              <a:t>* </a:t>
            </a:r>
            <a:r>
              <a:rPr lang="en-US" b="1" i="1" dirty="0"/>
              <a:t>The employee is also required to give the same period of notice to the employer in the circumstance where he/she terminates his/her contract of employment. </a:t>
            </a:r>
          </a:p>
        </p:txBody>
      </p:sp>
      <p:graphicFrame>
        <p:nvGraphicFramePr>
          <p:cNvPr id="4" name="Diagram 3">
            <a:extLst>
              <a:ext uri="{FF2B5EF4-FFF2-40B4-BE49-F238E27FC236}">
                <a16:creationId xmlns:a16="http://schemas.microsoft.com/office/drawing/2014/main" id="{18D8ADFD-B34B-489D-B37D-D170351F2364}"/>
              </a:ext>
            </a:extLst>
          </p:cNvPr>
          <p:cNvGraphicFramePr/>
          <p:nvPr>
            <p:extLst>
              <p:ext uri="{D42A27DB-BD31-4B8C-83A1-F6EECF244321}">
                <p14:modId xmlns:p14="http://schemas.microsoft.com/office/powerpoint/2010/main" val="962362994"/>
              </p:ext>
            </p:extLst>
          </p:nvPr>
        </p:nvGraphicFramePr>
        <p:xfrm>
          <a:off x="1371600" y="531925"/>
          <a:ext cx="9258158" cy="5794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283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4000">
              <a:srgbClr val="0070C0"/>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410F9-CE19-4A9E-A679-05249B17B027}"/>
              </a:ext>
            </a:extLst>
          </p:cNvPr>
          <p:cNvSpPr>
            <a:spLocks noGrp="1"/>
          </p:cNvSpPr>
          <p:nvPr>
            <p:ph type="title"/>
          </p:nvPr>
        </p:nvSpPr>
        <p:spPr>
          <a:xfrm>
            <a:off x="1371600" y="685800"/>
            <a:ext cx="9601200" cy="1194758"/>
          </a:xfrm>
          <a:noFill/>
        </p:spPr>
        <p:txBody>
          <a:bodyPr>
            <a:normAutofit fontScale="90000"/>
          </a:bodyPr>
          <a:lstStyle/>
          <a:p>
            <a:r>
              <a:rPr lang="en-US" b="1" dirty="0">
                <a:latin typeface="Algerian" panose="04020705040A02060702" pitchFamily="82" charset="0"/>
              </a:rPr>
              <a:t>PAYMENT IN LIEU OF NOTICE : s16,tespa</a:t>
            </a:r>
          </a:p>
        </p:txBody>
      </p:sp>
      <p:sp>
        <p:nvSpPr>
          <p:cNvPr id="3" name="Content Placeholder 2">
            <a:extLst>
              <a:ext uri="{FF2B5EF4-FFF2-40B4-BE49-F238E27FC236}">
                <a16:creationId xmlns:a16="http://schemas.microsoft.com/office/drawing/2014/main" id="{17EDAE37-27CC-401F-B346-AFC73CF21325}"/>
              </a:ext>
            </a:extLst>
          </p:cNvPr>
          <p:cNvSpPr>
            <a:spLocks noGrp="1"/>
          </p:cNvSpPr>
          <p:nvPr>
            <p:ph idx="1"/>
          </p:nvPr>
        </p:nvSpPr>
        <p:spPr>
          <a:xfrm>
            <a:off x="1371600" y="2242148"/>
            <a:ext cx="9601200" cy="4284035"/>
          </a:xfrm>
        </p:spPr>
        <p:txBody>
          <a:bodyPr/>
          <a:lstStyle/>
          <a:p>
            <a:pPr algn="just"/>
            <a:r>
              <a:rPr lang="en-US" dirty="0"/>
              <a:t>Payment in lieu of notice is paid to the employee when his/her employment has been terminated, and the employer pays the employee instead of having that employee work during the notice period. </a:t>
            </a:r>
          </a:p>
          <a:p>
            <a:pPr algn="just"/>
            <a:r>
              <a:rPr lang="en-US" dirty="0"/>
              <a:t>The employee is paid remuneration and benefits that he/she would have earned during the notice period. </a:t>
            </a:r>
          </a:p>
        </p:txBody>
      </p:sp>
    </p:spTree>
    <p:extLst>
      <p:ext uri="{BB962C8B-B14F-4D97-AF65-F5344CB8AC3E}">
        <p14:creationId xmlns:p14="http://schemas.microsoft.com/office/powerpoint/2010/main" val="792659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2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42ED5A-EFBF-4490-83A1-458162752648}"/>
              </a:ext>
            </a:extLst>
          </p:cNvPr>
          <p:cNvSpPr>
            <a:spLocks noGrp="1"/>
          </p:cNvSpPr>
          <p:nvPr>
            <p:ph sz="half" idx="1"/>
          </p:nvPr>
        </p:nvSpPr>
        <p:spPr>
          <a:xfrm>
            <a:off x="1371600" y="688369"/>
            <a:ext cx="4447786" cy="5179031"/>
          </a:xfrm>
        </p:spPr>
        <p:txBody>
          <a:bodyPr/>
          <a:lstStyle/>
          <a:p>
            <a:pPr marL="0" indent="0">
              <a:buNone/>
            </a:pPr>
            <a:r>
              <a:rPr lang="en-US" sz="2400" b="1" dirty="0">
                <a:latin typeface="Algerian" panose="04020705040A02060702" pitchFamily="82" charset="0"/>
              </a:rPr>
              <a:t>TERMINATION OF EMPLOYMENT DURING THE PROBATIONARY PERIOD</a:t>
            </a:r>
          </a:p>
          <a:p>
            <a:pPr marL="0" indent="0">
              <a:buNone/>
            </a:pPr>
            <a:endParaRPr lang="en-US" sz="2400" b="1" dirty="0"/>
          </a:p>
          <a:p>
            <a:pPr algn="just"/>
            <a:r>
              <a:rPr lang="en-US" dirty="0"/>
              <a:t>The employer or employee may terminate the employment contract without notice : </a:t>
            </a:r>
            <a:r>
              <a:rPr lang="en-US" b="1" dirty="0"/>
              <a:t>S9,TESPA</a:t>
            </a:r>
            <a:endParaRPr lang="en-US" b="1" i="1" dirty="0"/>
          </a:p>
          <a:p>
            <a:pPr marL="0" indent="0" algn="just">
              <a:buNone/>
            </a:pPr>
            <a:endParaRPr lang="en-US" b="1" dirty="0"/>
          </a:p>
        </p:txBody>
      </p:sp>
      <p:sp>
        <p:nvSpPr>
          <p:cNvPr id="4" name="Content Placeholder 3">
            <a:extLst>
              <a:ext uri="{FF2B5EF4-FFF2-40B4-BE49-F238E27FC236}">
                <a16:creationId xmlns:a16="http://schemas.microsoft.com/office/drawing/2014/main" id="{0529D3B5-AB41-49B4-8F70-09509BE97438}"/>
              </a:ext>
            </a:extLst>
          </p:cNvPr>
          <p:cNvSpPr>
            <a:spLocks noGrp="1"/>
          </p:cNvSpPr>
          <p:nvPr>
            <p:ph sz="half" idx="2"/>
          </p:nvPr>
        </p:nvSpPr>
        <p:spPr>
          <a:xfrm>
            <a:off x="6525403" y="688369"/>
            <a:ext cx="4447786" cy="5179031"/>
          </a:xfrm>
        </p:spPr>
        <p:txBody>
          <a:bodyPr/>
          <a:lstStyle/>
          <a:p>
            <a:pPr marL="0" indent="0" algn="just">
              <a:buNone/>
            </a:pPr>
            <a:r>
              <a:rPr lang="en-US" sz="2400" b="1" dirty="0">
                <a:latin typeface="Algerian" panose="04020705040A02060702" pitchFamily="82" charset="0"/>
              </a:rPr>
              <a:t>LAY OFFS</a:t>
            </a:r>
          </a:p>
          <a:p>
            <a:pPr marL="0" indent="0" algn="just">
              <a:buNone/>
            </a:pPr>
            <a:endParaRPr lang="en-US" sz="2400" b="1" dirty="0"/>
          </a:p>
          <a:p>
            <a:pPr marL="0" indent="0" algn="just">
              <a:buNone/>
            </a:pPr>
            <a:endParaRPr lang="en-US" sz="2400" b="1" dirty="0"/>
          </a:p>
          <a:p>
            <a:pPr algn="just"/>
            <a:r>
              <a:rPr lang="en-US" dirty="0"/>
              <a:t>No layoff of an employee shall exceed six (6) weeks: </a:t>
            </a:r>
            <a:r>
              <a:rPr lang="en-US" b="1" dirty="0"/>
              <a:t>S14,TESPA</a:t>
            </a:r>
            <a:endParaRPr lang="en-US" b="1" i="1" dirty="0"/>
          </a:p>
          <a:p>
            <a:endParaRPr lang="en-US" dirty="0"/>
          </a:p>
        </p:txBody>
      </p:sp>
      <p:pic>
        <p:nvPicPr>
          <p:cNvPr id="1028" name="Picture 4" descr="More White Collar Employees Starting to Face Pay Cuts, Layoffs">
            <a:extLst>
              <a:ext uri="{FF2B5EF4-FFF2-40B4-BE49-F238E27FC236}">
                <a16:creationId xmlns:a16="http://schemas.microsoft.com/office/drawing/2014/main" id="{974783D8-EC4B-4FBB-8064-FCA31AF065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8024" y="3707540"/>
            <a:ext cx="3928741" cy="2942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640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8000">
              <a:srgbClr val="0070C0"/>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C506C-6B0C-4B5D-9621-F3B4628E4FCA}"/>
              </a:ext>
            </a:extLst>
          </p:cNvPr>
          <p:cNvSpPr>
            <a:spLocks noGrp="1"/>
          </p:cNvSpPr>
          <p:nvPr>
            <p:ph type="title"/>
          </p:nvPr>
        </p:nvSpPr>
        <p:spPr>
          <a:xfrm>
            <a:off x="816795" y="130995"/>
            <a:ext cx="11296435" cy="1134279"/>
          </a:xfrm>
          <a:noFill/>
        </p:spPr>
        <p:txBody>
          <a:bodyPr>
            <a:normAutofit fontScale="90000"/>
          </a:bodyPr>
          <a:lstStyle/>
          <a:p>
            <a:r>
              <a:rPr lang="en-US" b="1" dirty="0">
                <a:latin typeface="Algerian" panose="04020705040A02060702" pitchFamily="82" charset="0"/>
              </a:rPr>
              <a:t>CALCULATING THE SEVERANCE OR REDUNDANCY ALLOWANCE</a:t>
            </a:r>
          </a:p>
        </p:txBody>
      </p:sp>
      <p:sp>
        <p:nvSpPr>
          <p:cNvPr id="3" name="Content Placeholder 2">
            <a:extLst>
              <a:ext uri="{FF2B5EF4-FFF2-40B4-BE49-F238E27FC236}">
                <a16:creationId xmlns:a16="http://schemas.microsoft.com/office/drawing/2014/main" id="{CDE04172-4DF3-4105-8F71-A9B52B08976C}"/>
              </a:ext>
            </a:extLst>
          </p:cNvPr>
          <p:cNvSpPr>
            <a:spLocks noGrp="1"/>
          </p:cNvSpPr>
          <p:nvPr>
            <p:ph idx="1"/>
          </p:nvPr>
        </p:nvSpPr>
        <p:spPr>
          <a:xfrm>
            <a:off x="9747891" y="4318998"/>
            <a:ext cx="2095928" cy="2050978"/>
          </a:xfrm>
        </p:spPr>
        <p:txBody>
          <a:bodyPr>
            <a:normAutofit lnSpcReduction="10000"/>
          </a:bodyPr>
          <a:lstStyle/>
          <a:p>
            <a:pPr marL="0" indent="0" algn="just">
              <a:buNone/>
            </a:pPr>
            <a:r>
              <a:rPr lang="en-US" sz="2800" b="1" i="1" dirty="0"/>
              <a:t>* </a:t>
            </a:r>
            <a:r>
              <a:rPr lang="en-US" b="1" i="1" dirty="0"/>
              <a:t>Any unused vacation must be paid to the employee and payment in lieu of notice of termination.</a:t>
            </a:r>
          </a:p>
        </p:txBody>
      </p:sp>
      <p:graphicFrame>
        <p:nvGraphicFramePr>
          <p:cNvPr id="4" name="Diagram 3">
            <a:extLst>
              <a:ext uri="{FF2B5EF4-FFF2-40B4-BE49-F238E27FC236}">
                <a16:creationId xmlns:a16="http://schemas.microsoft.com/office/drawing/2014/main" id="{853F7C2B-B4C6-43F4-9D63-B815A125D308}"/>
              </a:ext>
            </a:extLst>
          </p:cNvPr>
          <p:cNvGraphicFramePr/>
          <p:nvPr>
            <p:extLst>
              <p:ext uri="{D42A27DB-BD31-4B8C-83A1-F6EECF244321}">
                <p14:modId xmlns:p14="http://schemas.microsoft.com/office/powerpoint/2010/main" val="3703701543"/>
              </p:ext>
            </p:extLst>
          </p:nvPr>
        </p:nvGraphicFramePr>
        <p:xfrm>
          <a:off x="1129016" y="143933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4701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1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227E5-5628-4A90-B148-BA436653CB34}"/>
              </a:ext>
            </a:extLst>
          </p:cNvPr>
          <p:cNvSpPr>
            <a:spLocks noGrp="1"/>
          </p:cNvSpPr>
          <p:nvPr>
            <p:ph type="title"/>
          </p:nvPr>
        </p:nvSpPr>
        <p:spPr>
          <a:xfrm>
            <a:off x="765544" y="365125"/>
            <a:ext cx="11281144" cy="719396"/>
          </a:xfrm>
          <a:noFill/>
        </p:spPr>
        <p:txBody>
          <a:bodyPr>
            <a:normAutofit/>
          </a:bodyPr>
          <a:lstStyle/>
          <a:p>
            <a:r>
              <a:rPr lang="en-US" dirty="0">
                <a:latin typeface="Algerian" panose="04020705040A02060702" pitchFamily="82" charset="0"/>
              </a:rPr>
              <a:t>UNFAIR DISMISSALS – S8 (1), TESPA</a:t>
            </a:r>
          </a:p>
        </p:txBody>
      </p:sp>
      <p:sp>
        <p:nvSpPr>
          <p:cNvPr id="3" name="Content Placeholder 2">
            <a:extLst>
              <a:ext uri="{FF2B5EF4-FFF2-40B4-BE49-F238E27FC236}">
                <a16:creationId xmlns:a16="http://schemas.microsoft.com/office/drawing/2014/main" id="{C48F1C91-265A-47B9-A0E7-D31A4B4623E3}"/>
              </a:ext>
            </a:extLst>
          </p:cNvPr>
          <p:cNvSpPr>
            <a:spLocks noGrp="1"/>
          </p:cNvSpPr>
          <p:nvPr>
            <p:ph idx="1"/>
          </p:nvPr>
        </p:nvSpPr>
        <p:spPr>
          <a:xfrm>
            <a:off x="765544" y="1203285"/>
            <a:ext cx="11197086" cy="4991879"/>
          </a:xfrm>
        </p:spPr>
        <p:txBody>
          <a:bodyPr>
            <a:normAutofit/>
          </a:bodyPr>
          <a:lstStyle/>
          <a:p>
            <a:pPr marL="0" indent="0" algn="just">
              <a:buNone/>
            </a:pPr>
            <a:r>
              <a:rPr lang="en-US" dirty="0"/>
              <a:t>The following reasons are not good or sufficient cause for dismissals or for imposition of disciplinary action: </a:t>
            </a:r>
          </a:p>
          <a:p>
            <a:pPr marL="0" indent="0" algn="just">
              <a:buNone/>
            </a:pPr>
            <a:r>
              <a:rPr lang="en-US" dirty="0"/>
              <a:t>1. an employee's race, sex, religion, </a:t>
            </a:r>
            <a:r>
              <a:rPr lang="en-US" dirty="0" err="1"/>
              <a:t>colour</a:t>
            </a:r>
            <a:r>
              <a:rPr lang="en-US" dirty="0"/>
              <a:t>, ethnic origin, national extraction, political opinion, family responsibility or marital status; </a:t>
            </a:r>
          </a:p>
          <a:p>
            <a:pPr marL="0" indent="0" algn="just">
              <a:buNone/>
            </a:pPr>
            <a:r>
              <a:rPr lang="en-US" dirty="0"/>
              <a:t>2. age, subject to retirement law or collective agreement; </a:t>
            </a:r>
          </a:p>
          <a:p>
            <a:pPr marL="0" indent="0" algn="just">
              <a:buNone/>
            </a:pPr>
            <a:r>
              <a:rPr lang="en-US" dirty="0"/>
              <a:t>3. pregnancy, or reason connected with pregnancy; </a:t>
            </a:r>
          </a:p>
          <a:p>
            <a:pPr marL="0" indent="0" algn="just">
              <a:buNone/>
            </a:pPr>
            <a:r>
              <a:rPr lang="en-US" dirty="0"/>
              <a:t>4. certified sick leave; </a:t>
            </a:r>
          </a:p>
          <a:p>
            <a:pPr marL="0" indent="0" algn="just">
              <a:buNone/>
            </a:pPr>
            <a:r>
              <a:rPr lang="en-US" dirty="0"/>
              <a:t>5. compulsory military service; </a:t>
            </a:r>
          </a:p>
          <a:p>
            <a:pPr marL="0" indent="0" algn="just">
              <a:buNone/>
            </a:pPr>
            <a:r>
              <a:rPr lang="en-US" dirty="0"/>
              <a:t>6. participation in industrial action in conformity with the provisions of any law or collective agreement; </a:t>
            </a:r>
          </a:p>
          <a:p>
            <a:pPr marL="0" indent="0" algn="just">
              <a:buNone/>
            </a:pPr>
            <a:r>
              <a:rPr lang="en-US" dirty="0"/>
              <a:t>7. The filing by an employee of a complaint, or the participation in proceedings against an employer involving alleged violations of any rule of law.</a:t>
            </a:r>
          </a:p>
        </p:txBody>
      </p:sp>
    </p:spTree>
    <p:extLst>
      <p:ext uri="{BB962C8B-B14F-4D97-AF65-F5344CB8AC3E}">
        <p14:creationId xmlns:p14="http://schemas.microsoft.com/office/powerpoint/2010/main" val="4055049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82000">
              <a:schemeClr val="accent1">
                <a:lumMod val="45000"/>
                <a:lumOff val="55000"/>
              </a:schemeClr>
            </a:gs>
            <a:gs pos="9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C506C-6B0C-4B5D-9621-F3B4628E4FCA}"/>
              </a:ext>
            </a:extLst>
          </p:cNvPr>
          <p:cNvSpPr>
            <a:spLocks noGrp="1"/>
          </p:cNvSpPr>
          <p:nvPr>
            <p:ph type="title"/>
          </p:nvPr>
        </p:nvSpPr>
        <p:spPr>
          <a:xfrm>
            <a:off x="816795" y="130995"/>
            <a:ext cx="11296435" cy="1134279"/>
          </a:xfrm>
          <a:noFill/>
        </p:spPr>
        <p:txBody>
          <a:bodyPr>
            <a:normAutofit/>
          </a:bodyPr>
          <a:lstStyle/>
          <a:p>
            <a:r>
              <a:rPr lang="en-US" b="1" dirty="0">
                <a:latin typeface="Algerian" panose="04020705040A02060702" pitchFamily="82" charset="0"/>
              </a:rPr>
              <a:t>Leave: S3, Leave with pay act</a:t>
            </a:r>
          </a:p>
        </p:txBody>
      </p:sp>
      <p:sp>
        <p:nvSpPr>
          <p:cNvPr id="3" name="Content Placeholder 2">
            <a:extLst>
              <a:ext uri="{FF2B5EF4-FFF2-40B4-BE49-F238E27FC236}">
                <a16:creationId xmlns:a16="http://schemas.microsoft.com/office/drawing/2014/main" id="{CDE04172-4DF3-4105-8F71-A9B52B08976C}"/>
              </a:ext>
            </a:extLst>
          </p:cNvPr>
          <p:cNvSpPr>
            <a:spLocks noGrp="1"/>
          </p:cNvSpPr>
          <p:nvPr>
            <p:ph idx="1"/>
          </p:nvPr>
        </p:nvSpPr>
        <p:spPr>
          <a:xfrm>
            <a:off x="9005978" y="2159000"/>
            <a:ext cx="3104971" cy="4267199"/>
          </a:xfrm>
        </p:spPr>
        <p:txBody>
          <a:bodyPr>
            <a:normAutofit/>
          </a:bodyPr>
          <a:lstStyle/>
          <a:p>
            <a:pPr marL="0" indent="0" algn="just">
              <a:buNone/>
            </a:pPr>
            <a:r>
              <a:rPr lang="en-US" sz="2800" b="1" i="1" dirty="0"/>
              <a:t>* </a:t>
            </a:r>
            <a:r>
              <a:rPr lang="en-US" i="1" dirty="0"/>
              <a:t>When the employment of a worker is terminated (either by the worker of the employer), the worker’s leave entitlements are pro-rated and paid in lieu of such period of leave. (</a:t>
            </a:r>
            <a:r>
              <a:rPr lang="en-US" b="1" i="1" dirty="0"/>
              <a:t>see Section 6 Leave With Pay Act Chapter 99:02</a:t>
            </a:r>
            <a:r>
              <a:rPr lang="en-US" i="1" dirty="0"/>
              <a:t>).</a:t>
            </a:r>
          </a:p>
          <a:p>
            <a:pPr marL="0" indent="0" algn="just">
              <a:buNone/>
            </a:pPr>
            <a:endParaRPr lang="en-US" b="1" i="1" dirty="0"/>
          </a:p>
        </p:txBody>
      </p:sp>
      <p:graphicFrame>
        <p:nvGraphicFramePr>
          <p:cNvPr id="4" name="Diagram 3">
            <a:extLst>
              <a:ext uri="{FF2B5EF4-FFF2-40B4-BE49-F238E27FC236}">
                <a16:creationId xmlns:a16="http://schemas.microsoft.com/office/drawing/2014/main" id="{853F7C2B-B4C6-43F4-9D63-B815A125D308}"/>
              </a:ext>
            </a:extLst>
          </p:cNvPr>
          <p:cNvGraphicFramePr/>
          <p:nvPr>
            <p:extLst/>
          </p:nvPr>
        </p:nvGraphicFramePr>
        <p:xfrm>
          <a:off x="1129016" y="1439333"/>
          <a:ext cx="7876962"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633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1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81570-C893-4A74-8A2B-B9F3228FCB44}"/>
              </a:ext>
            </a:extLst>
          </p:cNvPr>
          <p:cNvSpPr>
            <a:spLocks noGrp="1"/>
          </p:cNvSpPr>
          <p:nvPr>
            <p:ph type="title"/>
          </p:nvPr>
        </p:nvSpPr>
        <p:spPr>
          <a:xfrm>
            <a:off x="1371600" y="0"/>
            <a:ext cx="10820400" cy="1060229"/>
          </a:xfrm>
          <a:noFill/>
        </p:spPr>
        <p:txBody>
          <a:bodyPr/>
          <a:lstStyle/>
          <a:p>
            <a:r>
              <a:rPr lang="en-US" b="1" dirty="0">
                <a:latin typeface="Algerian" panose="04020705040A02060702" pitchFamily="82" charset="0"/>
              </a:rPr>
              <a:t>Minimum Wage</a:t>
            </a:r>
          </a:p>
        </p:txBody>
      </p:sp>
      <p:graphicFrame>
        <p:nvGraphicFramePr>
          <p:cNvPr id="4" name="Content Placeholder 3">
            <a:extLst>
              <a:ext uri="{FF2B5EF4-FFF2-40B4-BE49-F238E27FC236}">
                <a16:creationId xmlns:a16="http://schemas.microsoft.com/office/drawing/2014/main" id="{7A12C9BF-8066-44F2-8D2F-A084A2E6B074}"/>
              </a:ext>
            </a:extLst>
          </p:cNvPr>
          <p:cNvGraphicFramePr>
            <a:graphicFrameLocks noGrp="1"/>
          </p:cNvGraphicFramePr>
          <p:nvPr>
            <p:ph idx="1"/>
            <p:extLst>
              <p:ext uri="{D42A27DB-BD31-4B8C-83A1-F6EECF244321}">
                <p14:modId xmlns:p14="http://schemas.microsoft.com/office/powerpoint/2010/main" val="1000236660"/>
              </p:ext>
            </p:extLst>
          </p:nvPr>
        </p:nvGraphicFramePr>
        <p:xfrm>
          <a:off x="-426378" y="1237452"/>
          <a:ext cx="10312400" cy="5437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9F8880D4-6F83-4195-AA33-2C5F9F466FA4}"/>
              </a:ext>
            </a:extLst>
          </p:cNvPr>
          <p:cNvSpPr txBox="1"/>
          <p:nvPr/>
        </p:nvSpPr>
        <p:spPr>
          <a:xfrm>
            <a:off x="8813800" y="2314825"/>
            <a:ext cx="2970658" cy="2677656"/>
          </a:xfrm>
          <a:prstGeom prst="rect">
            <a:avLst/>
          </a:prstGeom>
          <a:noFill/>
        </p:spPr>
        <p:txBody>
          <a:bodyPr wrap="square" rtlCol="0">
            <a:spAutoFit/>
          </a:bodyPr>
          <a:lstStyle/>
          <a:p>
            <a:pPr algn="ctr"/>
            <a:r>
              <a:rPr lang="en-US" sz="2800" b="1" i="1" dirty="0"/>
              <a:t>* Nothing prohibits the payment of higher rates than those fixed by minimum wage orders</a:t>
            </a:r>
            <a:endParaRPr lang="en-US" sz="2800" b="1" dirty="0"/>
          </a:p>
        </p:txBody>
      </p:sp>
    </p:spTree>
    <p:extLst>
      <p:ext uri="{BB962C8B-B14F-4D97-AF65-F5344CB8AC3E}">
        <p14:creationId xmlns:p14="http://schemas.microsoft.com/office/powerpoint/2010/main" val="1858099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23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3981A-EC73-4A56-8539-40A3E06657B5}"/>
              </a:ext>
            </a:extLst>
          </p:cNvPr>
          <p:cNvSpPr>
            <a:spLocks noGrp="1"/>
          </p:cNvSpPr>
          <p:nvPr>
            <p:ph type="title"/>
          </p:nvPr>
        </p:nvSpPr>
        <p:spPr>
          <a:xfrm>
            <a:off x="1371600" y="685800"/>
            <a:ext cx="9601200" cy="698500"/>
          </a:xfrm>
          <a:noFill/>
        </p:spPr>
        <p:txBody>
          <a:bodyPr/>
          <a:lstStyle/>
          <a:p>
            <a:r>
              <a:rPr lang="en-US" dirty="0">
                <a:latin typeface="Algerian" panose="04020705040A02060702" pitchFamily="82" charset="0"/>
              </a:rPr>
              <a:t>WAGES </a:t>
            </a:r>
          </a:p>
        </p:txBody>
      </p:sp>
      <p:sp>
        <p:nvSpPr>
          <p:cNvPr id="3" name="Content Placeholder 2">
            <a:extLst>
              <a:ext uri="{FF2B5EF4-FFF2-40B4-BE49-F238E27FC236}">
                <a16:creationId xmlns:a16="http://schemas.microsoft.com/office/drawing/2014/main" id="{1AD18FB9-E1FC-475D-A388-BC92439C7D9A}"/>
              </a:ext>
            </a:extLst>
          </p:cNvPr>
          <p:cNvSpPr>
            <a:spLocks noGrp="1"/>
          </p:cNvSpPr>
          <p:nvPr>
            <p:ph idx="1"/>
          </p:nvPr>
        </p:nvSpPr>
        <p:spPr>
          <a:xfrm>
            <a:off x="1104181" y="1384300"/>
            <a:ext cx="9601200" cy="4889500"/>
          </a:xfrm>
        </p:spPr>
        <p:txBody>
          <a:bodyPr>
            <a:normAutofit/>
          </a:bodyPr>
          <a:lstStyle/>
          <a:p>
            <a:pPr marL="0" indent="0">
              <a:buNone/>
            </a:pPr>
            <a:r>
              <a:rPr lang="en-US" sz="2800" b="1" dirty="0">
                <a:solidFill>
                  <a:srgbClr val="00B050"/>
                </a:solidFill>
              </a:rPr>
              <a:t>Payment of Wages </a:t>
            </a:r>
          </a:p>
          <a:p>
            <a:r>
              <a:rPr lang="en-US" sz="2800" dirty="0"/>
              <a:t>Weekly, fortnightly or monthly, except where there is a contrary agreement: S18(3), </a:t>
            </a:r>
            <a:r>
              <a:rPr lang="en-US" sz="2800" dirty="0" err="1"/>
              <a:t>Labour</a:t>
            </a:r>
            <a:r>
              <a:rPr lang="en-US" sz="2800" dirty="0"/>
              <a:t> Act</a:t>
            </a:r>
          </a:p>
          <a:p>
            <a:r>
              <a:rPr lang="en-US" sz="2800" dirty="0"/>
              <a:t>Every employee has the right to recover the entire amount of his/her wages, except the sum lawfully deducted (mainly NIS and PAYE), S19, </a:t>
            </a:r>
            <a:r>
              <a:rPr lang="en-US" sz="2800" dirty="0" err="1"/>
              <a:t>Labour</a:t>
            </a:r>
            <a:r>
              <a:rPr lang="en-US" sz="2800" dirty="0"/>
              <a:t> Act</a:t>
            </a:r>
          </a:p>
          <a:p>
            <a:pPr marL="0" indent="0">
              <a:buNone/>
            </a:pPr>
            <a:r>
              <a:rPr lang="en-US" sz="2800" b="1" dirty="0">
                <a:solidFill>
                  <a:srgbClr val="FF0000"/>
                </a:solidFill>
              </a:rPr>
              <a:t>Deductions: S24, </a:t>
            </a:r>
            <a:r>
              <a:rPr lang="en-US" sz="2800" b="1" dirty="0" err="1">
                <a:solidFill>
                  <a:srgbClr val="FF0000"/>
                </a:solidFill>
              </a:rPr>
              <a:t>Labour</a:t>
            </a:r>
            <a:r>
              <a:rPr lang="en-US" sz="2800" b="1" dirty="0">
                <a:solidFill>
                  <a:srgbClr val="FF0000"/>
                </a:solidFill>
              </a:rPr>
              <a:t> Act</a:t>
            </a:r>
            <a:endParaRPr lang="en-US" sz="2800" dirty="0">
              <a:solidFill>
                <a:srgbClr val="FF0000"/>
              </a:solidFill>
            </a:endParaRPr>
          </a:p>
          <a:p>
            <a:r>
              <a:rPr lang="en-US" sz="2800" dirty="0"/>
              <a:t>Not more than 1/3 of the wages per month </a:t>
            </a:r>
          </a:p>
        </p:txBody>
      </p:sp>
    </p:spTree>
    <p:extLst>
      <p:ext uri="{BB962C8B-B14F-4D97-AF65-F5344CB8AC3E}">
        <p14:creationId xmlns:p14="http://schemas.microsoft.com/office/powerpoint/2010/main" val="1952274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2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22BEB-FF99-48AC-B5D2-0D965FA5CCF5}"/>
              </a:ext>
            </a:extLst>
          </p:cNvPr>
          <p:cNvSpPr>
            <a:spLocks noGrp="1"/>
          </p:cNvSpPr>
          <p:nvPr>
            <p:ph type="title"/>
          </p:nvPr>
        </p:nvSpPr>
        <p:spPr>
          <a:xfrm>
            <a:off x="1371600" y="685800"/>
            <a:ext cx="9601200" cy="556404"/>
          </a:xfrm>
          <a:noFill/>
        </p:spPr>
        <p:txBody>
          <a:bodyPr>
            <a:normAutofit fontScale="90000"/>
          </a:bodyPr>
          <a:lstStyle/>
          <a:p>
            <a:r>
              <a:rPr lang="en-US" dirty="0">
                <a:latin typeface="Algerian" panose="04020705040A02060702" pitchFamily="82" charset="0"/>
              </a:rPr>
              <a:t>INSPECTIONS </a:t>
            </a:r>
          </a:p>
        </p:txBody>
      </p:sp>
      <p:sp>
        <p:nvSpPr>
          <p:cNvPr id="3" name="Content Placeholder 2">
            <a:extLst>
              <a:ext uri="{FF2B5EF4-FFF2-40B4-BE49-F238E27FC236}">
                <a16:creationId xmlns:a16="http://schemas.microsoft.com/office/drawing/2014/main" id="{9C3961ED-2981-48D7-8AE2-F97CC9662F12}"/>
              </a:ext>
            </a:extLst>
          </p:cNvPr>
          <p:cNvSpPr>
            <a:spLocks noGrp="1"/>
          </p:cNvSpPr>
          <p:nvPr>
            <p:ph idx="1"/>
          </p:nvPr>
        </p:nvSpPr>
        <p:spPr>
          <a:xfrm>
            <a:off x="838199" y="1242204"/>
            <a:ext cx="10928231" cy="5250671"/>
          </a:xfrm>
        </p:spPr>
        <p:txBody>
          <a:bodyPr>
            <a:normAutofit/>
          </a:bodyPr>
          <a:lstStyle/>
          <a:p>
            <a:pPr algn="just"/>
            <a:r>
              <a:rPr lang="en-US" dirty="0"/>
              <a:t>The </a:t>
            </a:r>
            <a:r>
              <a:rPr lang="en-US" dirty="0" err="1"/>
              <a:t>Labour</a:t>
            </a:r>
            <a:r>
              <a:rPr lang="en-US" dirty="0"/>
              <a:t> Officer is empowered and authorized to enter, inspect and examine any workplace </a:t>
            </a:r>
            <a:r>
              <a:rPr lang="en-US" b="1" i="1" u="sng" dirty="0"/>
              <a:t>at any hour of the day or night</a:t>
            </a:r>
            <a:r>
              <a:rPr lang="en-US" dirty="0"/>
              <a:t>, and: </a:t>
            </a:r>
          </a:p>
          <a:p>
            <a:pPr marL="514350" indent="-514350" algn="just">
              <a:buAutoNum type="alphaLcPeriod"/>
            </a:pPr>
            <a:r>
              <a:rPr lang="en-US" dirty="0"/>
              <a:t>Examine records on wages, hours and conditions of work of all the workers; </a:t>
            </a:r>
          </a:p>
          <a:p>
            <a:pPr marL="514350" indent="-514350" algn="just">
              <a:buAutoNum type="alphaLcPeriod"/>
            </a:pPr>
            <a:r>
              <a:rPr lang="en-US" dirty="0"/>
              <a:t>Interview workers regarding the conditions of work; </a:t>
            </a:r>
          </a:p>
          <a:p>
            <a:pPr marL="514350" indent="-514350" algn="just">
              <a:buAutoNum type="alphaLcPeriod"/>
            </a:pPr>
            <a:r>
              <a:rPr lang="en-US" dirty="0"/>
              <a:t>Require the employer to produce any book, register or other document relating to the conditions of work, to ensure that they are in conformity with the </a:t>
            </a:r>
            <a:r>
              <a:rPr lang="en-US" dirty="0" err="1"/>
              <a:t>Labour</a:t>
            </a:r>
            <a:r>
              <a:rPr lang="en-US" dirty="0"/>
              <a:t> Laws; </a:t>
            </a:r>
          </a:p>
          <a:p>
            <a:pPr marL="514350" indent="-514350" algn="just">
              <a:buAutoNum type="alphaLcPeriod"/>
            </a:pPr>
            <a:r>
              <a:rPr lang="en-US" dirty="0"/>
              <a:t>Enforce the posting of notices required by any law; </a:t>
            </a:r>
          </a:p>
          <a:p>
            <a:pPr marL="514350" indent="-514350" algn="just">
              <a:buAutoNum type="alphaLcPeriod"/>
            </a:pPr>
            <a:r>
              <a:rPr lang="en-US" dirty="0"/>
              <a:t>Take with him a member of the police force if he has reasonable cause to apprehend any serious obstruction in executing the inspection; </a:t>
            </a:r>
          </a:p>
          <a:p>
            <a:pPr marL="514350" indent="-514350" algn="just">
              <a:buAutoNum type="alphaLcPeriod"/>
            </a:pPr>
            <a:r>
              <a:rPr lang="en-US" dirty="0"/>
              <a:t>Examine the register of accidents kept and obtain from the employer information as to the causes and circumstances relating to any accident that occurred on the employer’s premises. </a:t>
            </a:r>
          </a:p>
          <a:p>
            <a:pPr marL="514350" indent="-514350" algn="just">
              <a:buAutoNum type="alphaLcPeriod"/>
            </a:pPr>
            <a:r>
              <a:rPr lang="en-US" dirty="0"/>
              <a:t>Examine the pay sheet relating to the workers </a:t>
            </a:r>
          </a:p>
          <a:p>
            <a:pPr marL="514350" indent="-514350" algn="just">
              <a:buAutoNum type="alphaLcPeriod"/>
            </a:pPr>
            <a:r>
              <a:rPr lang="en-US" dirty="0"/>
              <a:t>Examine the leave records for all workers</a:t>
            </a:r>
          </a:p>
        </p:txBody>
      </p:sp>
    </p:spTree>
    <p:extLst>
      <p:ext uri="{BB962C8B-B14F-4D97-AF65-F5344CB8AC3E}">
        <p14:creationId xmlns:p14="http://schemas.microsoft.com/office/powerpoint/2010/main" val="3544157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1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C7C79-9385-48F5-857A-D3D755E5A23C}"/>
              </a:ext>
            </a:extLst>
          </p:cNvPr>
          <p:cNvSpPr>
            <a:spLocks noGrp="1"/>
          </p:cNvSpPr>
          <p:nvPr>
            <p:ph type="title"/>
          </p:nvPr>
        </p:nvSpPr>
        <p:spPr>
          <a:xfrm>
            <a:off x="1371600" y="685800"/>
            <a:ext cx="9601200" cy="813391"/>
          </a:xfrm>
          <a:noFill/>
        </p:spPr>
        <p:txBody>
          <a:bodyPr/>
          <a:lstStyle/>
          <a:p>
            <a:r>
              <a:rPr lang="en-US" dirty="0">
                <a:latin typeface="Algerian" panose="04020705040A02060702" pitchFamily="82" charset="0"/>
              </a:rPr>
              <a:t>RECORDS </a:t>
            </a:r>
          </a:p>
        </p:txBody>
      </p:sp>
      <p:sp>
        <p:nvSpPr>
          <p:cNvPr id="3" name="Content Placeholder 2">
            <a:extLst>
              <a:ext uri="{FF2B5EF4-FFF2-40B4-BE49-F238E27FC236}">
                <a16:creationId xmlns:a16="http://schemas.microsoft.com/office/drawing/2014/main" id="{BC8EFFFE-D804-4C8B-B896-447A48BA4B32}"/>
              </a:ext>
            </a:extLst>
          </p:cNvPr>
          <p:cNvSpPr>
            <a:spLocks noGrp="1"/>
          </p:cNvSpPr>
          <p:nvPr>
            <p:ph idx="1"/>
          </p:nvPr>
        </p:nvSpPr>
        <p:spPr>
          <a:xfrm>
            <a:off x="1371600" y="1727200"/>
            <a:ext cx="10058400" cy="4140200"/>
          </a:xfrm>
        </p:spPr>
        <p:txBody>
          <a:bodyPr/>
          <a:lstStyle/>
          <a:p>
            <a:r>
              <a:rPr lang="en-US" dirty="0"/>
              <a:t>Records of wages: </a:t>
            </a:r>
            <a:r>
              <a:rPr lang="en-US" b="1" dirty="0"/>
              <a:t>S10, </a:t>
            </a:r>
            <a:r>
              <a:rPr lang="en-US" b="1" dirty="0" err="1"/>
              <a:t>Labour</a:t>
            </a:r>
            <a:r>
              <a:rPr lang="en-US" b="1" dirty="0"/>
              <a:t> Act </a:t>
            </a:r>
          </a:p>
          <a:p>
            <a:r>
              <a:rPr lang="en-US" dirty="0"/>
              <a:t>Record of Holidays with pay (Register of Holidays): </a:t>
            </a:r>
            <a:r>
              <a:rPr lang="en-US" b="1" dirty="0"/>
              <a:t>S8, Leave with Pay Act</a:t>
            </a:r>
            <a:r>
              <a:rPr lang="en-US" dirty="0"/>
              <a:t>; S3 Holiday with Pay (Register of Holidays) Regulations  </a:t>
            </a:r>
          </a:p>
          <a:p>
            <a:r>
              <a:rPr lang="en-US" dirty="0"/>
              <a:t>Register of wages paid to workers and the date on which each worker entered his/her employment: </a:t>
            </a:r>
            <a:r>
              <a:rPr lang="en-US" b="1" dirty="0"/>
              <a:t>S8, </a:t>
            </a:r>
            <a:r>
              <a:rPr lang="en-US" b="1" dirty="0" err="1"/>
              <a:t>Labour</a:t>
            </a:r>
            <a:r>
              <a:rPr lang="en-US" b="1" dirty="0"/>
              <a:t> (Conditions of Employment of Certain Workers) Act</a:t>
            </a:r>
          </a:p>
          <a:p>
            <a:r>
              <a:rPr lang="en-US" dirty="0"/>
              <a:t>Records to be kept to show the TESPA is being complied with: </a:t>
            </a:r>
            <a:r>
              <a:rPr lang="en-US" b="1" dirty="0"/>
              <a:t>S6, TESPA</a:t>
            </a:r>
          </a:p>
          <a:p>
            <a:r>
              <a:rPr lang="en-US" dirty="0"/>
              <a:t>Register of all Accidents to be kept</a:t>
            </a:r>
            <a:r>
              <a:rPr lang="en-US" b="1" dirty="0"/>
              <a:t>: S69(7), OSH Act</a:t>
            </a:r>
          </a:p>
        </p:txBody>
      </p:sp>
    </p:spTree>
    <p:extLst>
      <p:ext uri="{BB962C8B-B14F-4D97-AF65-F5344CB8AC3E}">
        <p14:creationId xmlns:p14="http://schemas.microsoft.com/office/powerpoint/2010/main" val="15743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70C0"/>
            </a:gs>
            <a:gs pos="23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A77A5-B661-45DE-82D0-6D9B55D49847}"/>
              </a:ext>
            </a:extLst>
          </p:cNvPr>
          <p:cNvSpPr>
            <a:spLocks noGrp="1"/>
          </p:cNvSpPr>
          <p:nvPr>
            <p:ph type="title"/>
          </p:nvPr>
        </p:nvSpPr>
        <p:spPr>
          <a:xfrm>
            <a:off x="1190444" y="509968"/>
            <a:ext cx="9601200" cy="784576"/>
          </a:xfrm>
          <a:noFill/>
          <a:ln>
            <a:noFill/>
          </a:ln>
        </p:spPr>
        <p:txBody>
          <a:bodyPr/>
          <a:lstStyle/>
          <a:p>
            <a:r>
              <a:rPr lang="en-US" b="1" dirty="0">
                <a:latin typeface="Algerian" panose="04020705040A02060702" pitchFamily="82" charset="0"/>
              </a:rPr>
              <a:t>MINISTRY OF LABOUR (MOL)</a:t>
            </a:r>
          </a:p>
        </p:txBody>
      </p:sp>
      <p:sp>
        <p:nvSpPr>
          <p:cNvPr id="3" name="Content Placeholder 2">
            <a:extLst>
              <a:ext uri="{FF2B5EF4-FFF2-40B4-BE49-F238E27FC236}">
                <a16:creationId xmlns:a16="http://schemas.microsoft.com/office/drawing/2014/main" id="{BE2C5D49-2C74-49C6-A873-4A21A3A2D982}"/>
              </a:ext>
            </a:extLst>
          </p:cNvPr>
          <p:cNvSpPr>
            <a:spLocks noGrp="1"/>
          </p:cNvSpPr>
          <p:nvPr>
            <p:ph idx="1"/>
          </p:nvPr>
        </p:nvSpPr>
        <p:spPr>
          <a:xfrm>
            <a:off x="660400" y="1752600"/>
            <a:ext cx="10131244" cy="4150287"/>
          </a:xfrm>
        </p:spPr>
        <p:txBody>
          <a:bodyPr/>
          <a:lstStyle/>
          <a:p>
            <a:r>
              <a:rPr lang="en-US" dirty="0"/>
              <a:t>Responsible for </a:t>
            </a:r>
            <a:r>
              <a:rPr lang="en-US" dirty="0" err="1"/>
              <a:t>labour</a:t>
            </a:r>
            <a:r>
              <a:rPr lang="en-US" dirty="0"/>
              <a:t> administration services through various activities.</a:t>
            </a:r>
          </a:p>
          <a:p>
            <a:r>
              <a:rPr lang="en-US" dirty="0"/>
              <a:t>The MOL mandate includes:</a:t>
            </a:r>
          </a:p>
          <a:p>
            <a:pPr marL="0" indent="0">
              <a:buNone/>
            </a:pPr>
            <a:endParaRPr lang="en-US" dirty="0"/>
          </a:p>
        </p:txBody>
      </p:sp>
      <p:sp>
        <p:nvSpPr>
          <p:cNvPr id="4" name="TextBox 3">
            <a:extLst>
              <a:ext uri="{FF2B5EF4-FFF2-40B4-BE49-F238E27FC236}">
                <a16:creationId xmlns:a16="http://schemas.microsoft.com/office/drawing/2014/main" id="{573D8127-2E90-4F3D-A030-237E5BB3288D}"/>
              </a:ext>
            </a:extLst>
          </p:cNvPr>
          <p:cNvSpPr txBox="1"/>
          <p:nvPr/>
        </p:nvSpPr>
        <p:spPr>
          <a:xfrm>
            <a:off x="506082" y="2794000"/>
            <a:ext cx="4721525" cy="2862322"/>
          </a:xfrm>
          <a:prstGeom prst="rect">
            <a:avLst/>
          </a:prstGeom>
          <a:noFill/>
        </p:spPr>
        <p:txBody>
          <a:bodyPr wrap="square" rtlCol="0">
            <a:spAutoFit/>
          </a:bodyPr>
          <a:lstStyle/>
          <a:p>
            <a:pPr marL="342900" indent="-342900">
              <a:buAutoNum type="arabicPeriod"/>
            </a:pPr>
            <a:r>
              <a:rPr lang="en-US" sz="2000" dirty="0"/>
              <a:t>Establishing the national </a:t>
            </a:r>
            <a:r>
              <a:rPr lang="en-US" sz="2000" dirty="0" err="1"/>
              <a:t>labour</a:t>
            </a:r>
            <a:r>
              <a:rPr lang="en-US" sz="2000" dirty="0"/>
              <a:t> policy;</a:t>
            </a:r>
          </a:p>
          <a:p>
            <a:pPr marL="342900" indent="-342900">
              <a:buAutoNum type="arabicPeriod"/>
            </a:pPr>
            <a:r>
              <a:rPr lang="en-US" sz="2000" dirty="0"/>
              <a:t>Promoting sound industrial relations policies and practices through collective bargaining;</a:t>
            </a:r>
          </a:p>
          <a:p>
            <a:pPr marL="342900" indent="-342900">
              <a:buAutoNum type="arabicPeriod"/>
            </a:pPr>
            <a:r>
              <a:rPr lang="en-US" sz="2000" dirty="0"/>
              <a:t>Advisory support services to trade unions, employers and state agencies;</a:t>
            </a:r>
          </a:p>
          <a:p>
            <a:pPr marL="342900" indent="-342900">
              <a:buAutoNum type="arabicPeriod"/>
            </a:pPr>
            <a:r>
              <a:rPr lang="en-US" sz="2000" dirty="0"/>
              <a:t>Resolving </a:t>
            </a:r>
            <a:r>
              <a:rPr lang="en-US" sz="2000" dirty="0" err="1"/>
              <a:t>labour</a:t>
            </a:r>
            <a:r>
              <a:rPr lang="en-US" sz="2000" dirty="0"/>
              <a:t> disputes;</a:t>
            </a:r>
          </a:p>
          <a:p>
            <a:pPr marL="342900" indent="-342900">
              <a:buAutoNum type="arabicPeriod"/>
            </a:pPr>
            <a:r>
              <a:rPr lang="en-US" sz="2000" dirty="0"/>
              <a:t>Conciliation/mediation services;</a:t>
            </a:r>
          </a:p>
          <a:p>
            <a:pPr marL="342900" indent="-342900">
              <a:buAutoNum type="arabicPeriod"/>
            </a:pPr>
            <a:r>
              <a:rPr lang="en-US" sz="2000" dirty="0"/>
              <a:t>Certification of trade unions;</a:t>
            </a:r>
          </a:p>
        </p:txBody>
      </p:sp>
      <p:sp>
        <p:nvSpPr>
          <p:cNvPr id="5" name="TextBox 4">
            <a:extLst>
              <a:ext uri="{FF2B5EF4-FFF2-40B4-BE49-F238E27FC236}">
                <a16:creationId xmlns:a16="http://schemas.microsoft.com/office/drawing/2014/main" id="{2FBE31D8-2C91-41DC-9302-A785EDBD5FDE}"/>
              </a:ext>
            </a:extLst>
          </p:cNvPr>
          <p:cNvSpPr txBox="1"/>
          <p:nvPr/>
        </p:nvSpPr>
        <p:spPr>
          <a:xfrm>
            <a:off x="5816600" y="2590800"/>
            <a:ext cx="5184956" cy="3477875"/>
          </a:xfrm>
          <a:prstGeom prst="rect">
            <a:avLst/>
          </a:prstGeom>
          <a:noFill/>
        </p:spPr>
        <p:txBody>
          <a:bodyPr wrap="square" rtlCol="0">
            <a:spAutoFit/>
          </a:bodyPr>
          <a:lstStyle/>
          <a:p>
            <a:r>
              <a:rPr lang="en-US" sz="2000" dirty="0"/>
              <a:t>7. Setting up and servicing arbitration tribunals;</a:t>
            </a:r>
          </a:p>
          <a:p>
            <a:r>
              <a:rPr lang="en-US" sz="2000" dirty="0"/>
              <a:t>8. </a:t>
            </a:r>
            <a:r>
              <a:rPr lang="en-US" sz="2000" dirty="0" err="1"/>
              <a:t>Labour</a:t>
            </a:r>
            <a:r>
              <a:rPr lang="en-US" sz="2000" dirty="0"/>
              <a:t> and occupational safety and health inspections and enforcement; </a:t>
            </a:r>
          </a:p>
          <a:p>
            <a:r>
              <a:rPr lang="en-US" sz="2000" dirty="0"/>
              <a:t>9. Employment, recruitment and placement services;</a:t>
            </a:r>
          </a:p>
          <a:p>
            <a:r>
              <a:rPr lang="en-US" sz="2000" dirty="0"/>
              <a:t>10. Regulating recruitment agencies; </a:t>
            </a:r>
          </a:p>
          <a:p>
            <a:r>
              <a:rPr lang="en-US" sz="2000" dirty="0"/>
              <a:t>11. Capacity building for HRD in industrial and vocational training; </a:t>
            </a:r>
          </a:p>
          <a:p>
            <a:r>
              <a:rPr lang="en-US" sz="2000" dirty="0"/>
              <a:t>12. Promoting tripartite collaboration and consultations. </a:t>
            </a:r>
          </a:p>
        </p:txBody>
      </p:sp>
    </p:spTree>
    <p:extLst>
      <p:ext uri="{BB962C8B-B14F-4D97-AF65-F5344CB8AC3E}">
        <p14:creationId xmlns:p14="http://schemas.microsoft.com/office/powerpoint/2010/main" val="2580457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1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CA4A0-5794-4024-A581-1C4DBBEB404A}"/>
              </a:ext>
            </a:extLst>
          </p:cNvPr>
          <p:cNvSpPr>
            <a:spLocks noGrp="1"/>
          </p:cNvSpPr>
          <p:nvPr>
            <p:ph type="title"/>
          </p:nvPr>
        </p:nvSpPr>
        <p:spPr/>
        <p:txBody>
          <a:bodyPr/>
          <a:lstStyle/>
          <a:p>
            <a:r>
              <a:rPr lang="en-US" dirty="0">
                <a:latin typeface="Algerian" panose="04020705040A02060702" pitchFamily="82" charset="0"/>
              </a:rPr>
              <a:t>LEGISLATIVE REVIEW </a:t>
            </a:r>
          </a:p>
        </p:txBody>
      </p:sp>
      <p:sp>
        <p:nvSpPr>
          <p:cNvPr id="3" name="Content Placeholder 2">
            <a:extLst>
              <a:ext uri="{FF2B5EF4-FFF2-40B4-BE49-F238E27FC236}">
                <a16:creationId xmlns:a16="http://schemas.microsoft.com/office/drawing/2014/main" id="{FE38B431-FF67-44A7-B812-1349AB041BDC}"/>
              </a:ext>
            </a:extLst>
          </p:cNvPr>
          <p:cNvSpPr>
            <a:spLocks noGrp="1"/>
          </p:cNvSpPr>
          <p:nvPr>
            <p:ph idx="1"/>
          </p:nvPr>
        </p:nvSpPr>
        <p:spPr/>
        <p:txBody>
          <a:bodyPr>
            <a:normAutofit fontScale="85000" lnSpcReduction="20000"/>
          </a:bodyPr>
          <a:lstStyle/>
          <a:p>
            <a:r>
              <a:rPr lang="en-CA" i="1" dirty="0"/>
              <a:t>The </a:t>
            </a:r>
            <a:r>
              <a:rPr lang="en-CA" b="1" i="1" dirty="0"/>
              <a:t>ultimate goal</a:t>
            </a:r>
            <a:r>
              <a:rPr lang="en-CA" i="1" dirty="0"/>
              <a:t> of the review is to ensure that the labour legislative framework is germane and suitable to the policy objectives of the Government; and to ensure harmonization of the labour laws in the context of the Constitution of Guyana and all relevant ILO and other international Conventions which Guyana has signed, all in an effort to strengthen legislation protection for all workers.</a:t>
            </a:r>
            <a:endParaRPr lang="en-US" dirty="0"/>
          </a:p>
          <a:p>
            <a:pPr marL="0" indent="0">
              <a:buNone/>
            </a:pPr>
            <a:r>
              <a:rPr lang="en-CA" b="1" i="1" dirty="0"/>
              <a:t>The specific objectives, inter alia, are: </a:t>
            </a:r>
            <a:endParaRPr lang="en-US" b="1" dirty="0"/>
          </a:p>
          <a:p>
            <a:pPr lvl="0">
              <a:buFont typeface="Wingdings" panose="05000000000000000000" pitchFamily="2" charset="2"/>
              <a:buChar char="q"/>
            </a:pPr>
            <a:r>
              <a:rPr lang="en-CA" i="1" dirty="0"/>
              <a:t>To have laws that are relevant, and reflect the needs of Guyana’s modern social and economic construct;</a:t>
            </a:r>
          </a:p>
          <a:p>
            <a:pPr lvl="0">
              <a:buFont typeface="Wingdings" panose="05000000000000000000" pitchFamily="2" charset="2"/>
              <a:buChar char="q"/>
            </a:pPr>
            <a:r>
              <a:rPr lang="en-CA" i="1" dirty="0"/>
              <a:t>To ensure quick and easy resolution to industrial disputes (to reduce the number of </a:t>
            </a:r>
            <a:r>
              <a:rPr lang="en-CA" i="1"/>
              <a:t>litigation); </a:t>
            </a:r>
            <a:endParaRPr lang="en-CA" i="1" dirty="0"/>
          </a:p>
          <a:p>
            <a:pPr lvl="0">
              <a:buFont typeface="Wingdings" panose="05000000000000000000" pitchFamily="2" charset="2"/>
              <a:buChar char="q"/>
            </a:pPr>
            <a:r>
              <a:rPr lang="en-CA" i="1" dirty="0"/>
              <a:t>To ensure workers’ and employers’ rights are protected (including advocacy for understanding same);</a:t>
            </a:r>
            <a:endParaRPr lang="en-US" dirty="0"/>
          </a:p>
          <a:p>
            <a:pPr lvl="0">
              <a:buFont typeface="Wingdings" panose="05000000000000000000" pitchFamily="2" charset="2"/>
              <a:buChar char="q"/>
            </a:pPr>
            <a:r>
              <a:rPr lang="en-CA" i="1" dirty="0"/>
              <a:t>To effectuate compliance with the legislative provisions by setting out penalties that will deter infractions;</a:t>
            </a:r>
            <a:endParaRPr lang="en-US" dirty="0"/>
          </a:p>
          <a:p>
            <a:endParaRPr lang="en-US" dirty="0"/>
          </a:p>
        </p:txBody>
      </p:sp>
    </p:spTree>
    <p:extLst>
      <p:ext uri="{BB962C8B-B14F-4D97-AF65-F5344CB8AC3E}">
        <p14:creationId xmlns:p14="http://schemas.microsoft.com/office/powerpoint/2010/main" val="318184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17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Shape 222"/>
        <p:cNvGrpSpPr/>
        <p:nvPr/>
      </p:nvGrpSpPr>
      <p:grpSpPr>
        <a:xfrm>
          <a:off x="0" y="0"/>
          <a:ext cx="0" cy="0"/>
          <a:chOff x="0" y="0"/>
          <a:chExt cx="0" cy="0"/>
        </a:xfrm>
      </p:grpSpPr>
      <p:sp>
        <p:nvSpPr>
          <p:cNvPr id="223" name="Google Shape;223;gd6a1a06a81_2_0"/>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400"/>
              <a:buFont typeface="Arial"/>
              <a:buNone/>
            </a:pPr>
            <a:endParaRPr dirty="0"/>
          </a:p>
        </p:txBody>
      </p:sp>
      <p:sp>
        <p:nvSpPr>
          <p:cNvPr id="8" name="Subtitle 2">
            <a:extLst>
              <a:ext uri="{FF2B5EF4-FFF2-40B4-BE49-F238E27FC236}">
                <a16:creationId xmlns:a16="http://schemas.microsoft.com/office/drawing/2014/main" id="{46EE340D-E522-490A-8B8F-AD1C09026EB8}"/>
              </a:ext>
            </a:extLst>
          </p:cNvPr>
          <p:cNvSpPr txBox="1">
            <a:spLocks/>
          </p:cNvSpPr>
          <p:nvPr/>
        </p:nvSpPr>
        <p:spPr>
          <a:xfrm>
            <a:off x="1038713" y="359273"/>
            <a:ext cx="10114573" cy="1099463"/>
          </a:xfrm>
          <a:prstGeom prst="rect">
            <a:avLst/>
          </a:prstGeom>
          <a:noFill/>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en-GB" sz="3200" b="1" dirty="0">
                <a:latin typeface="Algerian" panose="04020705040A02060702" pitchFamily="82" charset="0"/>
              </a:rPr>
              <a:t>How do you start the engagement with the  Labour Department? </a:t>
            </a:r>
          </a:p>
        </p:txBody>
      </p:sp>
      <p:sp>
        <p:nvSpPr>
          <p:cNvPr id="9" name="Rectangle 8">
            <a:extLst>
              <a:ext uri="{FF2B5EF4-FFF2-40B4-BE49-F238E27FC236}">
                <a16:creationId xmlns:a16="http://schemas.microsoft.com/office/drawing/2014/main" id="{C4DCEFE6-9A4F-46E2-97B5-A3FED30BDE16}"/>
              </a:ext>
            </a:extLst>
          </p:cNvPr>
          <p:cNvSpPr/>
          <p:nvPr/>
        </p:nvSpPr>
        <p:spPr>
          <a:xfrm>
            <a:off x="2419643" y="1583416"/>
            <a:ext cx="6532099" cy="3170099"/>
          </a:xfrm>
          <a:prstGeom prst="rect">
            <a:avLst/>
          </a:prstGeom>
        </p:spPr>
        <p:txBody>
          <a:bodyPr wrap="square">
            <a:spAutoFit/>
          </a:bodyPr>
          <a:lstStyle/>
          <a:p>
            <a:pPr algn="ctr"/>
            <a:r>
              <a:rPr lang="en-US" sz="2000" b="1" dirty="0" err="1">
                <a:solidFill>
                  <a:srgbClr val="000000"/>
                </a:solidFill>
                <a:latin typeface="Arial" panose="020B0604020202020204" pitchFamily="34" charset="0"/>
                <a:cs typeface="Arial" panose="020B0604020202020204" pitchFamily="34" charset="0"/>
              </a:rPr>
              <a:t>Dhaneshwar</a:t>
            </a:r>
            <a:r>
              <a:rPr lang="en-US" sz="2000" b="1" dirty="0">
                <a:solidFill>
                  <a:srgbClr val="000000"/>
                </a:solidFill>
                <a:latin typeface="Arial" panose="020B0604020202020204" pitchFamily="34" charset="0"/>
                <a:cs typeface="Arial" panose="020B0604020202020204" pitchFamily="34" charset="0"/>
              </a:rPr>
              <a:t> </a:t>
            </a:r>
            <a:r>
              <a:rPr lang="en-US" sz="2000" b="1" dirty="0" err="1">
                <a:solidFill>
                  <a:srgbClr val="000000"/>
                </a:solidFill>
                <a:latin typeface="Arial" panose="020B0604020202020204" pitchFamily="34" charset="0"/>
                <a:cs typeface="Arial" panose="020B0604020202020204" pitchFamily="34" charset="0"/>
              </a:rPr>
              <a:t>Deonarine</a:t>
            </a:r>
            <a:endParaRPr lang="en-US" sz="2000" b="1" dirty="0">
              <a:solidFill>
                <a:srgbClr val="000000"/>
              </a:solidFill>
              <a:latin typeface="Arial" panose="020B0604020202020204" pitchFamily="34" charset="0"/>
              <a:cs typeface="Arial" panose="020B0604020202020204" pitchFamily="34" charset="0"/>
            </a:endParaRPr>
          </a:p>
          <a:p>
            <a:pPr algn="ctr"/>
            <a:r>
              <a:rPr lang="en-US" sz="2000" b="1" dirty="0">
                <a:solidFill>
                  <a:srgbClr val="000000"/>
                </a:solidFill>
                <a:latin typeface="Arial" panose="020B0604020202020204" pitchFamily="34" charset="0"/>
                <a:cs typeface="Arial" panose="020B0604020202020204" pitchFamily="34" charset="0"/>
              </a:rPr>
              <a:t>Chief </a:t>
            </a:r>
            <a:r>
              <a:rPr lang="en-US" sz="2000" b="1" dirty="0" err="1">
                <a:solidFill>
                  <a:srgbClr val="000000"/>
                </a:solidFill>
                <a:latin typeface="Arial" panose="020B0604020202020204" pitchFamily="34" charset="0"/>
                <a:cs typeface="Arial" panose="020B0604020202020204" pitchFamily="34" charset="0"/>
              </a:rPr>
              <a:t>Labour</a:t>
            </a:r>
            <a:r>
              <a:rPr lang="en-US" sz="2000" b="1" dirty="0">
                <a:solidFill>
                  <a:srgbClr val="000000"/>
                </a:solidFill>
                <a:latin typeface="Arial" panose="020B0604020202020204" pitchFamily="34" charset="0"/>
                <a:cs typeface="Arial" panose="020B0604020202020204" pitchFamily="34" charset="0"/>
              </a:rPr>
              <a:t> Officer</a:t>
            </a:r>
          </a:p>
          <a:p>
            <a:pPr algn="ctr"/>
            <a:endParaRPr lang="en-US" sz="2000" b="1" dirty="0">
              <a:solidFill>
                <a:srgbClr val="000000"/>
              </a:solidFill>
              <a:latin typeface="Arial" panose="020B0604020202020204" pitchFamily="34" charset="0"/>
              <a:cs typeface="Arial" panose="020B0604020202020204" pitchFamily="34" charset="0"/>
            </a:endParaRPr>
          </a:p>
          <a:p>
            <a:pPr algn="ctr"/>
            <a:endParaRPr lang="en-US" sz="2000" b="1" dirty="0">
              <a:solidFill>
                <a:srgbClr val="000000"/>
              </a:solidFill>
              <a:latin typeface="Arial" panose="020B0604020202020204" pitchFamily="34" charset="0"/>
              <a:cs typeface="Arial" panose="020B0604020202020204" pitchFamily="34" charset="0"/>
            </a:endParaRPr>
          </a:p>
          <a:p>
            <a:pPr algn="ctr"/>
            <a:r>
              <a:rPr lang="en-US" sz="2000" dirty="0">
                <a:solidFill>
                  <a:srgbClr val="000000"/>
                </a:solidFill>
                <a:latin typeface="Arial" panose="020B0604020202020204" pitchFamily="34" charset="0"/>
                <a:cs typeface="Arial" panose="020B0604020202020204" pitchFamily="34" charset="0"/>
              </a:rPr>
              <a:t>Ministry of </a:t>
            </a:r>
            <a:r>
              <a:rPr lang="en-US" sz="2000" dirty="0" err="1">
                <a:solidFill>
                  <a:srgbClr val="000000"/>
                </a:solidFill>
                <a:latin typeface="Arial" panose="020B0604020202020204" pitchFamily="34" charset="0"/>
                <a:cs typeface="Arial" panose="020B0604020202020204" pitchFamily="34" charset="0"/>
              </a:rPr>
              <a:t>Labour</a:t>
            </a:r>
            <a:br>
              <a:rPr lang="en-US" sz="2000" dirty="0">
                <a:solidFill>
                  <a:srgbClr val="000000"/>
                </a:solidFill>
                <a:latin typeface="Arial" panose="020B0604020202020204" pitchFamily="34" charset="0"/>
                <a:cs typeface="Arial" panose="020B0604020202020204" pitchFamily="34" charset="0"/>
              </a:rPr>
            </a:br>
            <a:r>
              <a:rPr lang="en-US" sz="2000" dirty="0">
                <a:solidFill>
                  <a:srgbClr val="000000"/>
                </a:solidFill>
                <a:latin typeface="Arial" panose="020B0604020202020204" pitchFamily="34" charset="0"/>
                <a:cs typeface="Arial" panose="020B0604020202020204" pitchFamily="34" charset="0"/>
              </a:rPr>
              <a:t>82 </a:t>
            </a:r>
            <a:r>
              <a:rPr lang="en-US" sz="2000" dirty="0" err="1">
                <a:solidFill>
                  <a:srgbClr val="000000"/>
                </a:solidFill>
                <a:latin typeface="Arial" panose="020B0604020202020204" pitchFamily="34" charset="0"/>
                <a:cs typeface="Arial" panose="020B0604020202020204" pitchFamily="34" charset="0"/>
              </a:rPr>
              <a:t>Brickdam</a:t>
            </a:r>
            <a:br>
              <a:rPr lang="en-US" sz="2000" dirty="0">
                <a:solidFill>
                  <a:srgbClr val="000000"/>
                </a:solidFill>
                <a:latin typeface="Arial" panose="020B0604020202020204" pitchFamily="34" charset="0"/>
                <a:cs typeface="Arial" panose="020B0604020202020204" pitchFamily="34" charset="0"/>
              </a:rPr>
            </a:br>
            <a:r>
              <a:rPr lang="en-US" sz="2000" dirty="0">
                <a:solidFill>
                  <a:srgbClr val="000000"/>
                </a:solidFill>
                <a:latin typeface="Arial" panose="020B0604020202020204" pitchFamily="34" charset="0"/>
                <a:cs typeface="Arial" panose="020B0604020202020204" pitchFamily="34" charset="0"/>
              </a:rPr>
              <a:t>Georgetown, Guyana</a:t>
            </a:r>
            <a:br>
              <a:rPr lang="en-US" sz="2000" dirty="0">
                <a:solidFill>
                  <a:srgbClr val="000000"/>
                </a:solidFill>
                <a:latin typeface="Arial" panose="020B0604020202020204" pitchFamily="34" charset="0"/>
                <a:cs typeface="Arial" panose="020B0604020202020204" pitchFamily="34" charset="0"/>
              </a:rPr>
            </a:br>
            <a:r>
              <a:rPr lang="en-US" sz="2000" dirty="0">
                <a:solidFill>
                  <a:srgbClr val="000000"/>
                </a:solidFill>
                <a:latin typeface="Arial" panose="020B0604020202020204" pitchFamily="34" charset="0"/>
                <a:cs typeface="Arial" panose="020B0604020202020204" pitchFamily="34" charset="0"/>
              </a:rPr>
              <a:t>South America</a:t>
            </a:r>
            <a:br>
              <a:rPr lang="en-US" sz="2000" dirty="0">
                <a:solidFill>
                  <a:srgbClr val="000000"/>
                </a:solidFill>
                <a:latin typeface="Arial" panose="020B0604020202020204" pitchFamily="34" charset="0"/>
                <a:cs typeface="Arial" panose="020B0604020202020204" pitchFamily="34" charset="0"/>
              </a:rPr>
            </a:br>
            <a:r>
              <a:rPr lang="en-US" sz="2000" dirty="0">
                <a:solidFill>
                  <a:srgbClr val="000000"/>
                </a:solidFill>
                <a:latin typeface="Arial" panose="020B0604020202020204" pitchFamily="34" charset="0"/>
                <a:cs typeface="Arial" panose="020B0604020202020204" pitchFamily="34" charset="0"/>
              </a:rPr>
              <a:t>Tel#: (592)-225-7302</a:t>
            </a:r>
            <a:br>
              <a:rPr lang="en-US" sz="2000" dirty="0">
                <a:solidFill>
                  <a:srgbClr val="000000"/>
                </a:solidFill>
                <a:latin typeface="Arial" panose="020B0604020202020204" pitchFamily="34" charset="0"/>
                <a:cs typeface="Arial" panose="020B0604020202020204" pitchFamily="34" charset="0"/>
              </a:rPr>
            </a:br>
            <a:r>
              <a:rPr lang="en-US" sz="2000" dirty="0">
                <a:solidFill>
                  <a:srgbClr val="000000"/>
                </a:solidFill>
                <a:latin typeface="Arial" panose="020B0604020202020204" pitchFamily="34" charset="0"/>
                <a:cs typeface="Arial" panose="020B0604020202020204" pitchFamily="34" charset="0"/>
              </a:rPr>
              <a:t>Email: </a:t>
            </a:r>
            <a:r>
              <a:rPr lang="en-US" sz="2000" dirty="0">
                <a:solidFill>
                  <a:srgbClr val="000000"/>
                </a:solidFill>
                <a:latin typeface="Arial" panose="020B0604020202020204" pitchFamily="34" charset="0"/>
                <a:cs typeface="Arial" panose="020B0604020202020204" pitchFamily="34" charset="0"/>
                <a:hlinkClick r:id="rId3"/>
              </a:rPr>
              <a:t>chieflabourofficer2021@gmail.com</a:t>
            </a:r>
            <a:r>
              <a:rPr lang="en-US" sz="2000" dirty="0">
                <a:solidFill>
                  <a:srgbClr val="000000"/>
                </a:solidFill>
                <a:latin typeface="Arial" panose="020B0604020202020204" pitchFamily="34" charset="0"/>
                <a:cs typeface="Arial" panose="020B0604020202020204" pitchFamily="34" charset="0"/>
              </a:rPr>
              <a:t>  </a:t>
            </a:r>
            <a:endParaRPr lang="en-US" sz="2000" b="0" i="0" dirty="0">
              <a:solidFill>
                <a:srgbClr val="000000"/>
              </a:solidFill>
              <a:effectLst/>
              <a:latin typeface="Arial" panose="020B0604020202020204" pitchFamily="34" charset="0"/>
              <a:cs typeface="Arial" panose="020B0604020202020204" pitchFamily="34" charset="0"/>
            </a:endParaRPr>
          </a:p>
        </p:txBody>
      </p:sp>
      <p:sp>
        <p:nvSpPr>
          <p:cNvPr id="11" name="Google Shape;548;p18">
            <a:extLst>
              <a:ext uri="{FF2B5EF4-FFF2-40B4-BE49-F238E27FC236}">
                <a16:creationId xmlns:a16="http://schemas.microsoft.com/office/drawing/2014/main" id="{298E693A-08F7-4CDE-B9FA-FCE896A9AFCE}"/>
              </a:ext>
            </a:extLst>
          </p:cNvPr>
          <p:cNvSpPr txBox="1">
            <a:spLocks/>
          </p:cNvSpPr>
          <p:nvPr/>
        </p:nvSpPr>
        <p:spPr>
          <a:xfrm>
            <a:off x="1139483" y="4752981"/>
            <a:ext cx="9326880" cy="1431953"/>
          </a:xfrm>
          <a:prstGeom prst="rect">
            <a:avLst/>
          </a:prstGeom>
          <a:noFill/>
          <a:ln>
            <a:noFill/>
          </a:ln>
        </p:spPr>
        <p:txBody>
          <a:bodyPr spcFirstLastPara="1" vert="horz" wrap="square" lIns="91425" tIns="45700" rIns="91425" bIns="457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buClr>
                <a:schemeClr val="lt1"/>
              </a:buClr>
              <a:buSzPts val="7000"/>
              <a:buFont typeface="Verdana"/>
              <a:buNone/>
            </a:pPr>
            <a:r>
              <a:rPr lang="en-US" sz="7200" i="1" dirty="0">
                <a:latin typeface="Baskerville Old Face" panose="02020602080505020303" pitchFamily="18" charset="0"/>
              </a:rPr>
              <a:t>THANK YOU!</a:t>
            </a:r>
          </a:p>
        </p:txBody>
      </p:sp>
    </p:spTree>
    <p:extLst>
      <p:ext uri="{BB962C8B-B14F-4D97-AF65-F5344CB8AC3E}">
        <p14:creationId xmlns:p14="http://schemas.microsoft.com/office/powerpoint/2010/main" val="3505574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70C0"/>
            </a:gs>
            <a:gs pos="23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1237027-691B-427E-BEC9-5E2DB4BA7A6E}"/>
              </a:ext>
            </a:extLst>
          </p:cNvPr>
          <p:cNvSpPr/>
          <p:nvPr/>
        </p:nvSpPr>
        <p:spPr>
          <a:xfrm>
            <a:off x="791305" y="328420"/>
            <a:ext cx="2082800" cy="685800"/>
          </a:xfrm>
          <a:prstGeom prst="rect">
            <a:avLst/>
          </a:prstGeom>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EXTERNAL ENV</a:t>
            </a:r>
          </a:p>
        </p:txBody>
      </p:sp>
      <p:sp>
        <p:nvSpPr>
          <p:cNvPr id="5" name="Rectangle 4">
            <a:extLst>
              <a:ext uri="{FF2B5EF4-FFF2-40B4-BE49-F238E27FC236}">
                <a16:creationId xmlns:a16="http://schemas.microsoft.com/office/drawing/2014/main" id="{0F5B4E2C-52FB-4EDC-B532-3CC59B3E9FA2}"/>
              </a:ext>
            </a:extLst>
          </p:cNvPr>
          <p:cNvSpPr/>
          <p:nvPr/>
        </p:nvSpPr>
        <p:spPr>
          <a:xfrm>
            <a:off x="4527247" y="65282"/>
            <a:ext cx="4143224" cy="755981"/>
          </a:xfrm>
          <a:prstGeom prst="rect">
            <a:avLst/>
          </a:prstGeom>
          <a:solidFill>
            <a:srgbClr val="FF0000">
              <a:alpha val="50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tlCol="0" anchor="ctr"/>
          <a:lstStyle/>
          <a:p>
            <a:pPr algn="ctr"/>
            <a:r>
              <a:rPr lang="en-US" sz="2800" b="1" dirty="0">
                <a:solidFill>
                  <a:schemeClr val="tx1"/>
                </a:solidFill>
                <a:latin typeface="Algerian" panose="04020705040A02060702" pitchFamily="82" charset="0"/>
              </a:rPr>
              <a:t>INDUSTRIAL RELATIONS SYSTEM </a:t>
            </a:r>
          </a:p>
        </p:txBody>
      </p:sp>
      <p:sp>
        <p:nvSpPr>
          <p:cNvPr id="6" name="Rectangle 5">
            <a:extLst>
              <a:ext uri="{FF2B5EF4-FFF2-40B4-BE49-F238E27FC236}">
                <a16:creationId xmlns:a16="http://schemas.microsoft.com/office/drawing/2014/main" id="{02C1C361-E9A0-41FE-8325-B883987CDF5C}"/>
              </a:ext>
            </a:extLst>
          </p:cNvPr>
          <p:cNvSpPr/>
          <p:nvPr/>
        </p:nvSpPr>
        <p:spPr>
          <a:xfrm>
            <a:off x="9254066" y="419100"/>
            <a:ext cx="2082800" cy="685800"/>
          </a:xfrm>
          <a:prstGeom prst="rect">
            <a:avLst/>
          </a:prstGeom>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OUTPUTS</a:t>
            </a:r>
          </a:p>
        </p:txBody>
      </p:sp>
      <p:sp>
        <p:nvSpPr>
          <p:cNvPr id="7" name="Rectangle 6">
            <a:extLst>
              <a:ext uri="{FF2B5EF4-FFF2-40B4-BE49-F238E27FC236}">
                <a16:creationId xmlns:a16="http://schemas.microsoft.com/office/drawing/2014/main" id="{D8ACFF6A-9FDD-4E63-8AFB-AF7F159C21C6}"/>
              </a:ext>
            </a:extLst>
          </p:cNvPr>
          <p:cNvSpPr/>
          <p:nvPr/>
        </p:nvSpPr>
        <p:spPr>
          <a:xfrm>
            <a:off x="791305" y="1104900"/>
            <a:ext cx="2082800" cy="685800"/>
          </a:xfrm>
          <a:prstGeom prst="rect">
            <a:avLst/>
          </a:prstGeom>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Contexts</a:t>
            </a:r>
          </a:p>
        </p:txBody>
      </p:sp>
      <p:sp>
        <p:nvSpPr>
          <p:cNvPr id="8" name="Rectangle 7">
            <a:extLst>
              <a:ext uri="{FF2B5EF4-FFF2-40B4-BE49-F238E27FC236}">
                <a16:creationId xmlns:a16="http://schemas.microsoft.com/office/drawing/2014/main" id="{38023599-0B50-40FE-A2C0-62C5CCE45A95}"/>
              </a:ext>
            </a:extLst>
          </p:cNvPr>
          <p:cNvSpPr/>
          <p:nvPr/>
        </p:nvSpPr>
        <p:spPr>
          <a:xfrm>
            <a:off x="4250266" y="1189566"/>
            <a:ext cx="1557867" cy="685800"/>
          </a:xfrm>
          <a:prstGeom prst="rect">
            <a:avLst/>
          </a:prstGeom>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Partners</a:t>
            </a:r>
          </a:p>
        </p:txBody>
      </p:sp>
      <p:sp>
        <p:nvSpPr>
          <p:cNvPr id="9" name="Rectangle 8">
            <a:extLst>
              <a:ext uri="{FF2B5EF4-FFF2-40B4-BE49-F238E27FC236}">
                <a16:creationId xmlns:a16="http://schemas.microsoft.com/office/drawing/2014/main" id="{57B0590E-FD86-4C5F-8335-565D963F8B6A}"/>
              </a:ext>
            </a:extLst>
          </p:cNvPr>
          <p:cNvSpPr/>
          <p:nvPr/>
        </p:nvSpPr>
        <p:spPr>
          <a:xfrm>
            <a:off x="6557433" y="1189566"/>
            <a:ext cx="1557867" cy="685800"/>
          </a:xfrm>
          <a:prstGeom prst="rect">
            <a:avLst/>
          </a:prstGeom>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Processes</a:t>
            </a:r>
          </a:p>
        </p:txBody>
      </p:sp>
      <p:sp>
        <p:nvSpPr>
          <p:cNvPr id="10" name="Rectangle 9">
            <a:extLst>
              <a:ext uri="{FF2B5EF4-FFF2-40B4-BE49-F238E27FC236}">
                <a16:creationId xmlns:a16="http://schemas.microsoft.com/office/drawing/2014/main" id="{AC5F619A-4324-4AD0-B223-235F6F0FC3D4}"/>
              </a:ext>
            </a:extLst>
          </p:cNvPr>
          <p:cNvSpPr/>
          <p:nvPr/>
        </p:nvSpPr>
        <p:spPr>
          <a:xfrm>
            <a:off x="9254066" y="1189566"/>
            <a:ext cx="2082800" cy="685800"/>
          </a:xfrm>
          <a:prstGeom prst="rect">
            <a:avLst/>
          </a:prstGeom>
          <a:ln>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Rules </a:t>
            </a:r>
          </a:p>
        </p:txBody>
      </p:sp>
      <p:sp>
        <p:nvSpPr>
          <p:cNvPr id="11" name="Rectangle 10">
            <a:extLst>
              <a:ext uri="{FF2B5EF4-FFF2-40B4-BE49-F238E27FC236}">
                <a16:creationId xmlns:a16="http://schemas.microsoft.com/office/drawing/2014/main" id="{8F5D96D6-DBEA-41EE-8F72-8A806C606F87}"/>
              </a:ext>
            </a:extLst>
          </p:cNvPr>
          <p:cNvSpPr/>
          <p:nvPr/>
        </p:nvSpPr>
        <p:spPr>
          <a:xfrm>
            <a:off x="785548" y="2165349"/>
            <a:ext cx="1833034" cy="2696633"/>
          </a:xfrm>
          <a:prstGeom prst="rect">
            <a:avLst/>
          </a:prstGeom>
          <a:solidFill>
            <a:srgbClr val="0070C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dirty="0"/>
              <a:t>Social </a:t>
            </a:r>
          </a:p>
          <a:p>
            <a:pPr algn="ctr"/>
            <a:r>
              <a:rPr lang="en-US" dirty="0"/>
              <a:t>Economic </a:t>
            </a:r>
          </a:p>
          <a:p>
            <a:pPr algn="ctr"/>
            <a:r>
              <a:rPr lang="en-US" dirty="0"/>
              <a:t>Legal</a:t>
            </a:r>
          </a:p>
          <a:p>
            <a:pPr algn="ctr"/>
            <a:r>
              <a:rPr lang="en-US" dirty="0"/>
              <a:t>Tech.</a:t>
            </a:r>
          </a:p>
        </p:txBody>
      </p:sp>
      <p:sp>
        <p:nvSpPr>
          <p:cNvPr id="15" name="Hexagon 14">
            <a:extLst>
              <a:ext uri="{FF2B5EF4-FFF2-40B4-BE49-F238E27FC236}">
                <a16:creationId xmlns:a16="http://schemas.microsoft.com/office/drawing/2014/main" id="{943D0449-83D5-4D8D-9375-1910ED67C27B}"/>
              </a:ext>
            </a:extLst>
          </p:cNvPr>
          <p:cNvSpPr/>
          <p:nvPr/>
        </p:nvSpPr>
        <p:spPr>
          <a:xfrm>
            <a:off x="3632199" y="2243666"/>
            <a:ext cx="2650062" cy="2618316"/>
          </a:xfrm>
          <a:prstGeom prst="hexagon">
            <a:avLst/>
          </a:prstGeom>
          <a:solidFill>
            <a:srgbClr val="0070C0"/>
          </a:solidFill>
          <a:ln>
            <a:noFill/>
          </a:ln>
        </p:spPr>
        <p:style>
          <a:lnRef idx="0">
            <a:scrgbClr r="0" g="0" b="0"/>
          </a:lnRef>
          <a:fillRef idx="0">
            <a:scrgbClr r="0" g="0" b="0"/>
          </a:fillRef>
          <a:effectRef idx="0">
            <a:scrgbClr r="0" g="0" b="0"/>
          </a:effectRef>
          <a:fontRef idx="minor">
            <a:schemeClr val="lt1"/>
          </a:fontRef>
        </p:style>
        <p:txBody>
          <a:bodyPr rtlCol="0" anchor="ctr"/>
          <a:lstStyle/>
          <a:p>
            <a:pPr marL="342900" indent="-342900" algn="ctr">
              <a:buAutoNum type="arabicPeriod"/>
            </a:pPr>
            <a:r>
              <a:rPr lang="en-US" dirty="0"/>
              <a:t>Employers’ rep. org.</a:t>
            </a:r>
          </a:p>
          <a:p>
            <a:pPr marL="342900" indent="-342900" algn="ctr">
              <a:buAutoNum type="arabicPeriod"/>
            </a:pPr>
            <a:r>
              <a:rPr lang="en-US" dirty="0"/>
              <a:t>Workers’ rep. org</a:t>
            </a:r>
          </a:p>
          <a:p>
            <a:pPr marL="342900" indent="-342900" algn="ctr">
              <a:buAutoNum type="arabicPeriod"/>
            </a:pPr>
            <a:r>
              <a:rPr lang="en-US" dirty="0"/>
              <a:t>Government</a:t>
            </a:r>
          </a:p>
        </p:txBody>
      </p:sp>
      <p:sp>
        <p:nvSpPr>
          <p:cNvPr id="16" name="Arrow: Right 15">
            <a:extLst>
              <a:ext uri="{FF2B5EF4-FFF2-40B4-BE49-F238E27FC236}">
                <a16:creationId xmlns:a16="http://schemas.microsoft.com/office/drawing/2014/main" id="{240B9CDA-CC09-46C1-8310-97991A9D42F9}"/>
              </a:ext>
            </a:extLst>
          </p:cNvPr>
          <p:cNvSpPr/>
          <p:nvPr/>
        </p:nvSpPr>
        <p:spPr>
          <a:xfrm>
            <a:off x="2618582" y="3209924"/>
            <a:ext cx="990373" cy="685800"/>
          </a:xfrm>
          <a:prstGeom prst="rightArrow">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3C1D4AFA-A9D1-4060-B977-1CA149CD0F67}"/>
              </a:ext>
            </a:extLst>
          </p:cNvPr>
          <p:cNvSpPr/>
          <p:nvPr/>
        </p:nvSpPr>
        <p:spPr>
          <a:xfrm>
            <a:off x="8334378" y="3126145"/>
            <a:ext cx="932300" cy="685800"/>
          </a:xfrm>
          <a:prstGeom prst="rightArrow">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540AF8F0-5749-4143-8EA1-9236AD8813D5}"/>
              </a:ext>
            </a:extLst>
          </p:cNvPr>
          <p:cNvCxnSpPr/>
          <p:nvPr/>
        </p:nvCxnSpPr>
        <p:spPr>
          <a:xfrm>
            <a:off x="10295466" y="5317066"/>
            <a:ext cx="0" cy="112183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A7CDB53-BF53-443B-BE38-374F2DAE060A}"/>
              </a:ext>
            </a:extLst>
          </p:cNvPr>
          <p:cNvCxnSpPr>
            <a:cxnSpLocks/>
            <a:endCxn id="41" idx="3"/>
          </p:cNvCxnSpPr>
          <p:nvPr/>
        </p:nvCxnSpPr>
        <p:spPr>
          <a:xfrm flipH="1">
            <a:off x="5418666" y="6437376"/>
            <a:ext cx="48768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0646A8A-05B5-408F-A4F1-883746102965}"/>
              </a:ext>
            </a:extLst>
          </p:cNvPr>
          <p:cNvCxnSpPr/>
          <p:nvPr/>
        </p:nvCxnSpPr>
        <p:spPr>
          <a:xfrm flipV="1">
            <a:off x="1682750" y="4882896"/>
            <a:ext cx="0" cy="155448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39" name="Oval 38">
            <a:extLst>
              <a:ext uri="{FF2B5EF4-FFF2-40B4-BE49-F238E27FC236}">
                <a16:creationId xmlns:a16="http://schemas.microsoft.com/office/drawing/2014/main" id="{EA83E1D2-9382-4E96-AF99-E5937C91F9E3}"/>
              </a:ext>
            </a:extLst>
          </p:cNvPr>
          <p:cNvSpPr/>
          <p:nvPr/>
        </p:nvSpPr>
        <p:spPr>
          <a:xfrm>
            <a:off x="6282261" y="2165349"/>
            <a:ext cx="2388210" cy="2687489"/>
          </a:xfrm>
          <a:prstGeom prst="ellipse">
            <a:avLst/>
          </a:prstGeom>
          <a:solidFill>
            <a:srgbClr val="0070C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tlCol="0" anchor="ctr"/>
          <a:lstStyle/>
          <a:p>
            <a:pPr marL="285750" indent="-285750" algn="ctr">
              <a:buFont typeface="Wingdings" panose="05000000000000000000" pitchFamily="2" charset="2"/>
              <a:buChar char="ü"/>
            </a:pPr>
            <a:r>
              <a:rPr lang="en-US" dirty="0"/>
              <a:t>Collective Bargaining </a:t>
            </a:r>
          </a:p>
          <a:p>
            <a:pPr marL="285750" indent="-285750" algn="ctr">
              <a:buFont typeface="Wingdings" panose="05000000000000000000" pitchFamily="2" charset="2"/>
              <a:buChar char="ü"/>
            </a:pPr>
            <a:r>
              <a:rPr lang="en-US" dirty="0"/>
              <a:t>Mediation </a:t>
            </a:r>
          </a:p>
          <a:p>
            <a:pPr marL="285750" indent="-285750" algn="ctr">
              <a:buFont typeface="Wingdings" panose="05000000000000000000" pitchFamily="2" charset="2"/>
              <a:buChar char="ü"/>
            </a:pPr>
            <a:r>
              <a:rPr lang="en-US" dirty="0"/>
              <a:t>Conciliation </a:t>
            </a:r>
          </a:p>
          <a:p>
            <a:pPr marL="285750" indent="-285750" algn="ctr">
              <a:buFont typeface="Wingdings" panose="05000000000000000000" pitchFamily="2" charset="2"/>
              <a:buChar char="ü"/>
            </a:pPr>
            <a:r>
              <a:rPr lang="en-US" dirty="0"/>
              <a:t>Arbitration</a:t>
            </a:r>
          </a:p>
          <a:p>
            <a:pPr marL="285750" indent="-285750" algn="ctr">
              <a:buFont typeface="Wingdings" panose="05000000000000000000" pitchFamily="2" charset="2"/>
              <a:buChar char="ü"/>
            </a:pPr>
            <a:r>
              <a:rPr lang="en-US" dirty="0"/>
              <a:t>Certification of TU </a:t>
            </a:r>
          </a:p>
        </p:txBody>
      </p:sp>
      <p:sp>
        <p:nvSpPr>
          <p:cNvPr id="40" name="Rectangle 39">
            <a:extLst>
              <a:ext uri="{FF2B5EF4-FFF2-40B4-BE49-F238E27FC236}">
                <a16:creationId xmlns:a16="http://schemas.microsoft.com/office/drawing/2014/main" id="{68070730-698E-4D5A-A6E7-CB295EE69517}"/>
              </a:ext>
            </a:extLst>
          </p:cNvPr>
          <p:cNvSpPr/>
          <p:nvPr/>
        </p:nvSpPr>
        <p:spPr>
          <a:xfrm>
            <a:off x="9266678" y="2243666"/>
            <a:ext cx="2082797" cy="3071874"/>
          </a:xfrm>
          <a:prstGeom prst="rect">
            <a:avLst/>
          </a:prstGeom>
          <a:solidFill>
            <a:srgbClr val="0070C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tlCol="0" anchor="ctr"/>
          <a:lstStyle/>
          <a:p>
            <a:pPr algn="ctr"/>
            <a:r>
              <a:rPr lang="en-US" dirty="0"/>
              <a:t>Wages, hours and Conditions of employment </a:t>
            </a:r>
          </a:p>
          <a:p>
            <a:pPr algn="ctr"/>
            <a:endParaRPr lang="en-US" dirty="0"/>
          </a:p>
          <a:p>
            <a:pPr marL="285750" indent="-285750" algn="ctr">
              <a:buFont typeface="Wingdings" panose="05000000000000000000" pitchFamily="2" charset="2"/>
              <a:buChar char="ü"/>
            </a:pPr>
            <a:r>
              <a:rPr lang="en-US" dirty="0"/>
              <a:t>Benefits</a:t>
            </a:r>
          </a:p>
          <a:p>
            <a:pPr marL="285750" indent="-285750" algn="ctr">
              <a:buFont typeface="Wingdings" panose="05000000000000000000" pitchFamily="2" charset="2"/>
              <a:buChar char="ü"/>
            </a:pPr>
            <a:r>
              <a:rPr lang="en-US" dirty="0"/>
              <a:t>Duties and obligations </a:t>
            </a:r>
          </a:p>
          <a:p>
            <a:pPr marL="285750" indent="-285750" algn="ctr">
              <a:buFont typeface="Wingdings" panose="05000000000000000000" pitchFamily="2" charset="2"/>
              <a:buChar char="ü"/>
            </a:pPr>
            <a:r>
              <a:rPr lang="en-US" dirty="0"/>
              <a:t>Job rights </a:t>
            </a:r>
          </a:p>
          <a:p>
            <a:pPr marL="285750" indent="-285750" algn="ctr">
              <a:buFont typeface="Wingdings" panose="05000000000000000000" pitchFamily="2" charset="2"/>
              <a:buChar char="ü"/>
            </a:pPr>
            <a:r>
              <a:rPr lang="en-US" dirty="0"/>
              <a:t>Mgt rights </a:t>
            </a:r>
          </a:p>
        </p:txBody>
      </p:sp>
      <p:sp>
        <p:nvSpPr>
          <p:cNvPr id="41" name="Rectangle 40">
            <a:extLst>
              <a:ext uri="{FF2B5EF4-FFF2-40B4-BE49-F238E27FC236}">
                <a16:creationId xmlns:a16="http://schemas.microsoft.com/office/drawing/2014/main" id="{DDEE9597-6E4D-42D6-855D-D9E1B56A4292}"/>
              </a:ext>
            </a:extLst>
          </p:cNvPr>
          <p:cNvSpPr/>
          <p:nvPr/>
        </p:nvSpPr>
        <p:spPr>
          <a:xfrm>
            <a:off x="3860799" y="6094476"/>
            <a:ext cx="1557867" cy="685800"/>
          </a:xfrm>
          <a:prstGeom prst="rect">
            <a:avLst/>
          </a:prstGeom>
          <a:solidFill>
            <a:srgbClr val="C00000">
              <a:alpha val="50000"/>
            </a:srgb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tlCol="0" anchor="ctr"/>
          <a:lstStyle/>
          <a:p>
            <a:pPr algn="ctr"/>
            <a:r>
              <a:rPr lang="en-US" dirty="0"/>
              <a:t>Feedback Loop </a:t>
            </a:r>
          </a:p>
        </p:txBody>
      </p:sp>
      <p:cxnSp>
        <p:nvCxnSpPr>
          <p:cNvPr id="43" name="Straight Connector 42">
            <a:extLst>
              <a:ext uri="{FF2B5EF4-FFF2-40B4-BE49-F238E27FC236}">
                <a16:creationId xmlns:a16="http://schemas.microsoft.com/office/drawing/2014/main" id="{BCE455CF-19B5-412F-A2CA-7F973B3E09E7}"/>
              </a:ext>
            </a:extLst>
          </p:cNvPr>
          <p:cNvCxnSpPr>
            <a:cxnSpLocks/>
            <a:stCxn id="41" idx="1"/>
          </p:cNvCxnSpPr>
          <p:nvPr/>
        </p:nvCxnSpPr>
        <p:spPr>
          <a:xfrm flipH="1" flipV="1">
            <a:off x="1682751" y="6434328"/>
            <a:ext cx="2178048" cy="3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9D2697D2-EA2C-4016-B425-A4D5132BE0A0}"/>
              </a:ext>
            </a:extLst>
          </p:cNvPr>
          <p:cNvSpPr/>
          <p:nvPr/>
        </p:nvSpPr>
        <p:spPr>
          <a:xfrm>
            <a:off x="6965906" y="4933781"/>
            <a:ext cx="1557867" cy="1065529"/>
          </a:xfrm>
          <a:prstGeom prst="rect">
            <a:avLst/>
          </a:prstGeom>
          <a:solidFill>
            <a:schemeClr val="accent6">
              <a:lumMod val="75000"/>
              <a:alpha val="5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0">
            <a:scrgbClr r="0" g="0" b="0"/>
          </a:lnRef>
          <a:fillRef idx="0">
            <a:scrgbClr r="0" g="0" b="0"/>
          </a:fillRef>
          <a:effectRef idx="0">
            <a:scrgbClr r="0" g="0" b="0"/>
          </a:effectRef>
          <a:fontRef idx="minor">
            <a:schemeClr val="lt1"/>
          </a:fontRef>
        </p:style>
        <p:txBody>
          <a:bodyPr rtlCol="0" anchor="ctr"/>
          <a:lstStyle/>
          <a:p>
            <a:pPr algn="ctr"/>
            <a:r>
              <a:rPr lang="en-US" dirty="0"/>
              <a:t>Mechanisms for converting inputs into outputs </a:t>
            </a:r>
          </a:p>
        </p:txBody>
      </p:sp>
    </p:spTree>
    <p:extLst>
      <p:ext uri="{BB962C8B-B14F-4D97-AF65-F5344CB8AC3E}">
        <p14:creationId xmlns:p14="http://schemas.microsoft.com/office/powerpoint/2010/main" val="2554697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23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2A118-DDB8-4A37-9BFD-F4DAD9EDD57B}"/>
              </a:ext>
            </a:extLst>
          </p:cNvPr>
          <p:cNvSpPr>
            <a:spLocks noGrp="1"/>
          </p:cNvSpPr>
          <p:nvPr>
            <p:ph type="title"/>
          </p:nvPr>
        </p:nvSpPr>
        <p:spPr>
          <a:xfrm>
            <a:off x="1371600" y="685800"/>
            <a:ext cx="9601200" cy="877186"/>
          </a:xfrm>
          <a:noFill/>
        </p:spPr>
        <p:txBody>
          <a:bodyPr>
            <a:normAutofit/>
          </a:bodyPr>
          <a:lstStyle/>
          <a:p>
            <a:r>
              <a:rPr lang="en-US" b="1" dirty="0">
                <a:latin typeface="Algerian" panose="04020705040A02060702" pitchFamily="82" charset="0"/>
              </a:rPr>
              <a:t>Legal Framework </a:t>
            </a:r>
          </a:p>
        </p:txBody>
      </p:sp>
      <p:sp>
        <p:nvSpPr>
          <p:cNvPr id="3" name="Content Placeholder 2">
            <a:extLst>
              <a:ext uri="{FF2B5EF4-FFF2-40B4-BE49-F238E27FC236}">
                <a16:creationId xmlns:a16="http://schemas.microsoft.com/office/drawing/2014/main" id="{1BBFF765-C274-42A3-A983-9831D6047B09}"/>
              </a:ext>
            </a:extLst>
          </p:cNvPr>
          <p:cNvSpPr>
            <a:spLocks noGrp="1"/>
          </p:cNvSpPr>
          <p:nvPr>
            <p:ph idx="1"/>
          </p:nvPr>
        </p:nvSpPr>
        <p:spPr>
          <a:xfrm>
            <a:off x="1371600" y="1818167"/>
            <a:ext cx="9601200" cy="3581400"/>
          </a:xfrm>
        </p:spPr>
        <p:txBody>
          <a:bodyPr/>
          <a:lstStyle/>
          <a:p>
            <a:pPr algn="just"/>
            <a:r>
              <a:rPr lang="en-US" sz="3600" dirty="0"/>
              <a:t>Constitution of Guyana </a:t>
            </a:r>
          </a:p>
          <a:p>
            <a:pPr algn="just"/>
            <a:r>
              <a:rPr lang="en-US" sz="3600" dirty="0"/>
              <a:t>National Legislations and Regulations  </a:t>
            </a:r>
          </a:p>
          <a:p>
            <a:pPr algn="just"/>
            <a:r>
              <a:rPr lang="en-US" sz="3600" dirty="0"/>
              <a:t>International </a:t>
            </a:r>
            <a:r>
              <a:rPr lang="en-US" sz="3600" dirty="0" err="1"/>
              <a:t>Labour</a:t>
            </a:r>
            <a:r>
              <a:rPr lang="en-US" sz="3600" dirty="0"/>
              <a:t> Conventions of the ILO</a:t>
            </a:r>
          </a:p>
          <a:p>
            <a:endParaRPr lang="en-US" dirty="0"/>
          </a:p>
        </p:txBody>
      </p:sp>
    </p:spTree>
    <p:extLst>
      <p:ext uri="{BB962C8B-B14F-4D97-AF65-F5344CB8AC3E}">
        <p14:creationId xmlns:p14="http://schemas.microsoft.com/office/powerpoint/2010/main" val="3709512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23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B6F5D-A0DD-4056-AE36-B48B4787E85C}"/>
              </a:ext>
            </a:extLst>
          </p:cNvPr>
          <p:cNvSpPr>
            <a:spLocks noGrp="1"/>
          </p:cNvSpPr>
          <p:nvPr>
            <p:ph type="title"/>
          </p:nvPr>
        </p:nvSpPr>
        <p:spPr>
          <a:xfrm>
            <a:off x="1371600" y="685800"/>
            <a:ext cx="9601200" cy="770860"/>
          </a:xfrm>
          <a:noFill/>
        </p:spPr>
        <p:txBody>
          <a:bodyPr/>
          <a:lstStyle/>
          <a:p>
            <a:r>
              <a:rPr lang="en-US" b="1" dirty="0">
                <a:latin typeface="Algerian" panose="04020705040A02060702" pitchFamily="82" charset="0"/>
              </a:rPr>
              <a:t>The Constitution </a:t>
            </a:r>
          </a:p>
        </p:txBody>
      </p:sp>
      <p:sp>
        <p:nvSpPr>
          <p:cNvPr id="3" name="Content Placeholder 2">
            <a:extLst>
              <a:ext uri="{FF2B5EF4-FFF2-40B4-BE49-F238E27FC236}">
                <a16:creationId xmlns:a16="http://schemas.microsoft.com/office/drawing/2014/main" id="{E7858873-5EA0-4F75-9DB1-8EE55FF91B63}"/>
              </a:ext>
            </a:extLst>
          </p:cNvPr>
          <p:cNvSpPr>
            <a:spLocks noGrp="1"/>
          </p:cNvSpPr>
          <p:nvPr>
            <p:ph idx="1"/>
          </p:nvPr>
        </p:nvSpPr>
        <p:spPr>
          <a:xfrm>
            <a:off x="838200" y="1690688"/>
            <a:ext cx="10790208" cy="4623847"/>
          </a:xfrm>
        </p:spPr>
        <p:txBody>
          <a:bodyPr>
            <a:normAutofit/>
          </a:bodyPr>
          <a:lstStyle/>
          <a:p>
            <a:pPr algn="just"/>
            <a:r>
              <a:rPr lang="en-US" sz="2400" dirty="0"/>
              <a:t>Explicates LABOUR OF THE PEOPLE as the source of growth of social wealth and well-being (Article 22, Part I, Chapter II)</a:t>
            </a:r>
          </a:p>
          <a:p>
            <a:pPr algn="just"/>
            <a:r>
              <a:rPr lang="en-US" sz="2400" dirty="0"/>
              <a:t>Guarantees a right to work (Article 149A, Part 2)</a:t>
            </a:r>
          </a:p>
          <a:p>
            <a:pPr algn="just"/>
            <a:r>
              <a:rPr lang="en-US" sz="2400" dirty="0"/>
              <a:t>Right to rest, recreation and leisure (Article 23, Part I, Chapter II)</a:t>
            </a:r>
          </a:p>
          <a:p>
            <a:pPr algn="just"/>
            <a:r>
              <a:rPr lang="en-US" sz="2400" dirty="0"/>
              <a:t>Right </a:t>
            </a:r>
            <a:r>
              <a:rPr lang="en-US" sz="2400" b="1" i="1" dirty="0"/>
              <a:t>to equal pay for equal work or work of equal value, and to just conditions of work </a:t>
            </a:r>
            <a:r>
              <a:rPr lang="en-US" sz="2400" i="1" dirty="0"/>
              <a:t>(Article 22, </a:t>
            </a:r>
            <a:r>
              <a:rPr lang="en-US" sz="2400" dirty="0"/>
              <a:t>Part I, Chapter II)</a:t>
            </a:r>
          </a:p>
          <a:p>
            <a:pPr algn="just"/>
            <a:r>
              <a:rPr lang="en-US" sz="2400" dirty="0"/>
              <a:t>Protection from </a:t>
            </a:r>
            <a:r>
              <a:rPr lang="en-US" sz="2400" b="1" dirty="0"/>
              <a:t>FORCED LABOUR (</a:t>
            </a:r>
            <a:r>
              <a:rPr lang="en-US" sz="2400" dirty="0"/>
              <a:t>Article 140)</a:t>
            </a:r>
          </a:p>
          <a:p>
            <a:pPr algn="just"/>
            <a:r>
              <a:rPr lang="en-US" sz="2400" dirty="0"/>
              <a:t>Freedom to </a:t>
            </a:r>
            <a:r>
              <a:rPr lang="en-US" sz="2400" b="1" i="1" dirty="0"/>
              <a:t>belong to a trade union </a:t>
            </a:r>
            <a:r>
              <a:rPr lang="en-US" sz="2400" dirty="0"/>
              <a:t>for the protection of his/her interests (Article 147)</a:t>
            </a:r>
          </a:p>
        </p:txBody>
      </p:sp>
    </p:spTree>
    <p:extLst>
      <p:ext uri="{BB962C8B-B14F-4D97-AF65-F5344CB8AC3E}">
        <p14:creationId xmlns:p14="http://schemas.microsoft.com/office/powerpoint/2010/main" val="171130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33000">
              <a:schemeClr val="bg2"/>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DD2B6-5F3E-4185-927A-8EA47D648234}"/>
              </a:ext>
            </a:extLst>
          </p:cNvPr>
          <p:cNvSpPr>
            <a:spLocks noGrp="1"/>
          </p:cNvSpPr>
          <p:nvPr>
            <p:ph type="title"/>
          </p:nvPr>
        </p:nvSpPr>
        <p:spPr>
          <a:xfrm>
            <a:off x="1371600" y="685800"/>
            <a:ext cx="9579935" cy="1036674"/>
          </a:xfrm>
          <a:noFill/>
        </p:spPr>
        <p:txBody>
          <a:bodyPr>
            <a:normAutofit fontScale="90000"/>
          </a:bodyPr>
          <a:lstStyle/>
          <a:p>
            <a:r>
              <a:rPr lang="en-US" b="1" dirty="0">
                <a:latin typeface="Algerian" panose="04020705040A02060702" pitchFamily="82" charset="0"/>
              </a:rPr>
              <a:t>National Legislation: Conditions of Work</a:t>
            </a:r>
          </a:p>
        </p:txBody>
      </p:sp>
      <p:sp>
        <p:nvSpPr>
          <p:cNvPr id="3" name="Content Placeholder 2">
            <a:extLst>
              <a:ext uri="{FF2B5EF4-FFF2-40B4-BE49-F238E27FC236}">
                <a16:creationId xmlns:a16="http://schemas.microsoft.com/office/drawing/2014/main" id="{F34FB80F-4FD6-4132-94AB-51D69E02CAA4}"/>
              </a:ext>
            </a:extLst>
          </p:cNvPr>
          <p:cNvSpPr>
            <a:spLocks noGrp="1"/>
          </p:cNvSpPr>
          <p:nvPr>
            <p:ph idx="1"/>
          </p:nvPr>
        </p:nvSpPr>
        <p:spPr>
          <a:xfrm>
            <a:off x="1371600" y="2286000"/>
            <a:ext cx="9855200" cy="4114800"/>
          </a:xfrm>
          <a:gradFill>
            <a:gsLst>
              <a:gs pos="0">
                <a:srgbClr val="0070C0"/>
              </a:gs>
              <a:gs pos="0">
                <a:schemeClr val="bg2"/>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r>
              <a:rPr lang="en-US" dirty="0" err="1"/>
              <a:t>Labour</a:t>
            </a:r>
            <a:r>
              <a:rPr lang="en-US" dirty="0"/>
              <a:t> Act, Chapter 98:01 </a:t>
            </a:r>
          </a:p>
          <a:p>
            <a:pPr algn="just"/>
            <a:r>
              <a:rPr lang="en-US" dirty="0"/>
              <a:t>Termination of Employment and Severance Pay Act, No 19 of 1997</a:t>
            </a:r>
          </a:p>
          <a:p>
            <a:pPr algn="just"/>
            <a:r>
              <a:rPr lang="en-US" dirty="0"/>
              <a:t>Prevention of Discrimination Act No. 26 of 1997</a:t>
            </a:r>
          </a:p>
          <a:p>
            <a:pPr algn="just"/>
            <a:r>
              <a:rPr lang="en-US" dirty="0" err="1"/>
              <a:t>Labour</a:t>
            </a:r>
            <a:r>
              <a:rPr lang="en-US" dirty="0"/>
              <a:t> (Conditions of Employment of Certain Workers) Act Chapter 99:03 </a:t>
            </a:r>
          </a:p>
          <a:p>
            <a:pPr algn="just"/>
            <a:r>
              <a:rPr lang="en-US" dirty="0"/>
              <a:t>Leave With Pay Act Chapter 99:02</a:t>
            </a:r>
          </a:p>
          <a:p>
            <a:pPr algn="just"/>
            <a:r>
              <a:rPr lang="en-US" dirty="0" err="1"/>
              <a:t>Labour</a:t>
            </a:r>
            <a:r>
              <a:rPr lang="en-US" dirty="0"/>
              <a:t> (National Minimum Wage) Order 2016 </a:t>
            </a:r>
          </a:p>
          <a:p>
            <a:pPr algn="just"/>
            <a:r>
              <a:rPr lang="en-GB" dirty="0"/>
              <a:t>Occupational Safety and Health Act No. 32 0f 1997</a:t>
            </a:r>
            <a:endParaRPr lang="en-US" dirty="0"/>
          </a:p>
          <a:p>
            <a:pPr algn="just"/>
            <a:r>
              <a:rPr lang="en-US" dirty="0"/>
              <a:t>Trade Union Recognition Act No. 33 of 1997</a:t>
            </a:r>
          </a:p>
        </p:txBody>
      </p:sp>
    </p:spTree>
    <p:extLst>
      <p:ext uri="{BB962C8B-B14F-4D97-AF65-F5344CB8AC3E}">
        <p14:creationId xmlns:p14="http://schemas.microsoft.com/office/powerpoint/2010/main" val="3366332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2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925-3CF8-4775-9E96-3071E82207A4}"/>
              </a:ext>
            </a:extLst>
          </p:cNvPr>
          <p:cNvSpPr>
            <a:spLocks noGrp="1"/>
          </p:cNvSpPr>
          <p:nvPr>
            <p:ph type="title"/>
          </p:nvPr>
        </p:nvSpPr>
        <p:spPr>
          <a:xfrm>
            <a:off x="1371600" y="685800"/>
            <a:ext cx="9601200" cy="952500"/>
          </a:xfrm>
          <a:noFill/>
        </p:spPr>
        <p:txBody>
          <a:bodyPr/>
          <a:lstStyle/>
          <a:p>
            <a:r>
              <a:rPr lang="en-US" b="1" dirty="0">
                <a:latin typeface="Algerian" panose="04020705040A02060702" pitchFamily="82" charset="0"/>
              </a:rPr>
              <a:t>OVERTIME</a:t>
            </a:r>
            <a:r>
              <a:rPr lang="en-US" dirty="0">
                <a:latin typeface="Algerian" panose="04020705040A02060702" pitchFamily="82" charset="0"/>
              </a:rPr>
              <a:t> </a:t>
            </a:r>
          </a:p>
        </p:txBody>
      </p:sp>
      <p:sp>
        <p:nvSpPr>
          <p:cNvPr id="3" name="Content Placeholder 2">
            <a:extLst>
              <a:ext uri="{FF2B5EF4-FFF2-40B4-BE49-F238E27FC236}">
                <a16:creationId xmlns:a16="http://schemas.microsoft.com/office/drawing/2014/main" id="{DE84071C-F84B-4231-AE60-B9F8D53693D2}"/>
              </a:ext>
            </a:extLst>
          </p:cNvPr>
          <p:cNvSpPr>
            <a:spLocks noGrp="1"/>
          </p:cNvSpPr>
          <p:nvPr>
            <p:ph idx="1"/>
          </p:nvPr>
        </p:nvSpPr>
        <p:spPr>
          <a:xfrm>
            <a:off x="1219200" y="1638300"/>
            <a:ext cx="9601200" cy="4533900"/>
          </a:xfrm>
        </p:spPr>
        <p:txBody>
          <a:bodyPr>
            <a:normAutofit/>
          </a:bodyPr>
          <a:lstStyle/>
          <a:p>
            <a:pPr algn="just"/>
            <a:r>
              <a:rPr lang="en-US" dirty="0"/>
              <a:t>The normal work week is 40 hours and it shall not exceed 5 days per week: </a:t>
            </a:r>
            <a:r>
              <a:rPr lang="en-US" b="1" i="1" dirty="0" err="1"/>
              <a:t>Labour</a:t>
            </a:r>
            <a:r>
              <a:rPr lang="en-US" b="1" i="1" dirty="0"/>
              <a:t> (National Minimum Wage) Order 2016 (S6) </a:t>
            </a:r>
          </a:p>
          <a:p>
            <a:pPr algn="just"/>
            <a:r>
              <a:rPr lang="en-US" dirty="0"/>
              <a:t>The normal working hours in a day are eight (8) hours</a:t>
            </a:r>
            <a:endParaRPr lang="en-US" b="1" i="1" dirty="0"/>
          </a:p>
          <a:p>
            <a:pPr algn="just"/>
            <a:r>
              <a:rPr lang="en-US" b="1" i="1" dirty="0"/>
              <a:t>More than 8 hours - one-half (1 ½) times </a:t>
            </a:r>
            <a:r>
              <a:rPr lang="en-US" dirty="0"/>
              <a:t>the rate at which the worker would be paid for every hour or part of an hour so worked </a:t>
            </a:r>
          </a:p>
          <a:p>
            <a:pPr algn="just"/>
            <a:r>
              <a:rPr lang="en-US" b="1" dirty="0"/>
              <a:t>Sundays and Public Holidays </a:t>
            </a:r>
            <a:r>
              <a:rPr lang="en-US" dirty="0"/>
              <a:t>- Workers are to be paid at a minimum of one and one-half (1 ½ ) times the normal rate of pay per hour for all hours worked (</a:t>
            </a:r>
            <a:r>
              <a:rPr lang="en-US" b="1" i="1" dirty="0"/>
              <a:t>S 4 </a:t>
            </a:r>
            <a:r>
              <a:rPr lang="en-US" b="1" i="1" dirty="0" err="1"/>
              <a:t>Labour</a:t>
            </a:r>
            <a:r>
              <a:rPr lang="en-US" b="1" i="1" dirty="0"/>
              <a:t> (Conditions of Employment of Certain Workers) Act</a:t>
            </a:r>
          </a:p>
          <a:p>
            <a:endParaRPr lang="en-US" dirty="0"/>
          </a:p>
        </p:txBody>
      </p:sp>
    </p:spTree>
    <p:extLst>
      <p:ext uri="{BB962C8B-B14F-4D97-AF65-F5344CB8AC3E}">
        <p14:creationId xmlns:p14="http://schemas.microsoft.com/office/powerpoint/2010/main" val="4262729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2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770016-0A68-454E-A8B4-3E384FAD3C94}"/>
              </a:ext>
            </a:extLst>
          </p:cNvPr>
          <p:cNvSpPr>
            <a:spLocks noGrp="1"/>
          </p:cNvSpPr>
          <p:nvPr>
            <p:ph sz="half" idx="1"/>
          </p:nvPr>
        </p:nvSpPr>
        <p:spPr>
          <a:xfrm>
            <a:off x="1371600" y="1811547"/>
            <a:ext cx="4447786" cy="4055853"/>
          </a:xfrm>
        </p:spPr>
        <p:txBody>
          <a:bodyPr/>
          <a:lstStyle/>
          <a:p>
            <a:pPr algn="just"/>
            <a:r>
              <a:rPr lang="en-US" dirty="0"/>
              <a:t>Workers employed in a FACTORY are to be paid twice (2 times) their normal rate of pay for working on Sundays and the following Public Holidays: </a:t>
            </a:r>
            <a:r>
              <a:rPr lang="en-US" b="1" i="1" dirty="0"/>
              <a:t>S 24 (4) Factories (Hours and Holidays) Act, Cap. 95:02</a:t>
            </a:r>
          </a:p>
          <a:p>
            <a:pPr marL="1428750" lvl="2" indent="-514350" algn="just">
              <a:buAutoNum type="arabicPeriod"/>
            </a:pPr>
            <a:r>
              <a:rPr lang="en-US" b="1" i="1" dirty="0" err="1"/>
              <a:t>Labour</a:t>
            </a:r>
            <a:r>
              <a:rPr lang="en-US" b="1" i="1" dirty="0"/>
              <a:t> Day (May 1</a:t>
            </a:r>
            <a:r>
              <a:rPr lang="en-US" b="1" i="1" baseline="30000" dirty="0"/>
              <a:t>st</a:t>
            </a:r>
            <a:r>
              <a:rPr lang="en-US" b="1" i="1" dirty="0"/>
              <a:t> ) </a:t>
            </a:r>
          </a:p>
          <a:p>
            <a:pPr marL="1428750" lvl="2" indent="-514350" algn="just">
              <a:buAutoNum type="arabicPeriod"/>
            </a:pPr>
            <a:r>
              <a:rPr lang="en-US" b="1" i="1" dirty="0"/>
              <a:t>Good Friday</a:t>
            </a:r>
          </a:p>
          <a:p>
            <a:pPr marL="1428750" lvl="2" indent="-514350" algn="just">
              <a:buAutoNum type="arabicPeriod"/>
            </a:pPr>
            <a:r>
              <a:rPr lang="en-US" b="1" i="1" dirty="0"/>
              <a:t>Easter Monday </a:t>
            </a:r>
          </a:p>
          <a:p>
            <a:pPr marL="1428750" lvl="2" indent="-514350" algn="just">
              <a:buAutoNum type="arabicPeriod"/>
            </a:pPr>
            <a:r>
              <a:rPr lang="en-US" b="1" i="1" dirty="0"/>
              <a:t>Christmas</a:t>
            </a:r>
          </a:p>
          <a:p>
            <a:pPr marL="1428750" lvl="2" indent="-514350" algn="just">
              <a:buAutoNum type="arabicPeriod"/>
            </a:pPr>
            <a:r>
              <a:rPr lang="en-US" b="1" i="1" dirty="0"/>
              <a:t>Eid-ul-</a:t>
            </a:r>
            <a:r>
              <a:rPr lang="en-US" b="1" i="1" dirty="0" err="1"/>
              <a:t>Adha</a:t>
            </a:r>
            <a:endParaRPr lang="en-US" b="1" i="1" dirty="0"/>
          </a:p>
          <a:p>
            <a:pPr marL="1428750" lvl="2" indent="-514350" algn="just">
              <a:buAutoNum type="arabicPeriod"/>
            </a:pPr>
            <a:r>
              <a:rPr lang="en-US" b="1" i="1" dirty="0" err="1"/>
              <a:t>Phagwah</a:t>
            </a:r>
            <a:r>
              <a:rPr lang="en-US" b="1" i="1" dirty="0"/>
              <a:t> </a:t>
            </a:r>
          </a:p>
          <a:p>
            <a:endParaRPr lang="en-US" dirty="0"/>
          </a:p>
        </p:txBody>
      </p:sp>
      <p:sp>
        <p:nvSpPr>
          <p:cNvPr id="4" name="Content Placeholder 3">
            <a:extLst>
              <a:ext uri="{FF2B5EF4-FFF2-40B4-BE49-F238E27FC236}">
                <a16:creationId xmlns:a16="http://schemas.microsoft.com/office/drawing/2014/main" id="{A02F5D1E-C33E-4256-9421-F9EA5B0FBBF1}"/>
              </a:ext>
            </a:extLst>
          </p:cNvPr>
          <p:cNvSpPr>
            <a:spLocks noGrp="1"/>
          </p:cNvSpPr>
          <p:nvPr>
            <p:ph sz="half" idx="2"/>
          </p:nvPr>
        </p:nvSpPr>
        <p:spPr>
          <a:xfrm>
            <a:off x="6525402" y="1811547"/>
            <a:ext cx="5413555" cy="4360653"/>
          </a:xfrm>
        </p:spPr>
        <p:txBody>
          <a:bodyPr/>
          <a:lstStyle/>
          <a:p>
            <a:r>
              <a:rPr lang="en-US" dirty="0"/>
              <a:t>All other public holidays attract payment at one and a half (1 ½ times) the normal rate of pay. If any holiday falls on a Sunday, then the following day will attract this rate of overtime.</a:t>
            </a:r>
          </a:p>
          <a:p>
            <a:endParaRPr lang="en-US" dirty="0"/>
          </a:p>
          <a:p>
            <a:pPr marL="0" indent="0" algn="just">
              <a:buNone/>
            </a:pPr>
            <a:r>
              <a:rPr lang="en-US" b="1" dirty="0"/>
              <a:t>Note: Overtime for Factory Workers :</a:t>
            </a:r>
          </a:p>
          <a:p>
            <a:pPr marL="514350" indent="-514350" algn="just">
              <a:buAutoNum type="arabicPeriod"/>
            </a:pPr>
            <a:r>
              <a:rPr lang="en-US" dirty="0"/>
              <a:t>Employer and employee </a:t>
            </a:r>
            <a:r>
              <a:rPr lang="en-US" b="1" i="1" dirty="0"/>
              <a:t>cannot</a:t>
            </a:r>
            <a:r>
              <a:rPr lang="en-US" dirty="0"/>
              <a:t> agree to contract for “time-off” in lieu of overtime pay </a:t>
            </a:r>
          </a:p>
          <a:p>
            <a:pPr marL="514350" indent="-514350" algn="just">
              <a:buAutoNum type="arabicPeriod"/>
            </a:pPr>
            <a:r>
              <a:rPr lang="en-US" dirty="0"/>
              <a:t>“</a:t>
            </a:r>
            <a:r>
              <a:rPr lang="en-US" b="1" i="1" dirty="0"/>
              <a:t>Employed in a factor, or in any occupation in a factor</a:t>
            </a:r>
            <a:r>
              <a:rPr lang="en-US" dirty="0"/>
              <a:t>” - </a:t>
            </a:r>
            <a:r>
              <a:rPr lang="en-US" b="1" dirty="0"/>
              <a:t>s24 = </a:t>
            </a:r>
            <a:r>
              <a:rPr lang="en-US" dirty="0"/>
              <a:t>not restricted to manual </a:t>
            </a:r>
            <a:r>
              <a:rPr lang="en-US" dirty="0" err="1"/>
              <a:t>labour</a:t>
            </a:r>
            <a:endParaRPr lang="en-US" b="1" dirty="0"/>
          </a:p>
          <a:p>
            <a:endParaRPr lang="en-US" dirty="0"/>
          </a:p>
          <a:p>
            <a:endParaRPr lang="en-US" dirty="0"/>
          </a:p>
        </p:txBody>
      </p:sp>
      <p:sp>
        <p:nvSpPr>
          <p:cNvPr id="5" name="Title 1">
            <a:extLst>
              <a:ext uri="{FF2B5EF4-FFF2-40B4-BE49-F238E27FC236}">
                <a16:creationId xmlns:a16="http://schemas.microsoft.com/office/drawing/2014/main" id="{AC900E68-F46B-40B7-8898-6A5903562085}"/>
              </a:ext>
            </a:extLst>
          </p:cNvPr>
          <p:cNvSpPr>
            <a:spLocks noGrp="1"/>
          </p:cNvSpPr>
          <p:nvPr>
            <p:ph type="title"/>
          </p:nvPr>
        </p:nvSpPr>
        <p:spPr>
          <a:xfrm>
            <a:off x="1371600" y="685800"/>
            <a:ext cx="9601200" cy="970472"/>
          </a:xfrm>
          <a:noFill/>
        </p:spPr>
        <p:txBody>
          <a:bodyPr/>
          <a:lstStyle/>
          <a:p>
            <a:r>
              <a:rPr lang="en-US" b="1" dirty="0">
                <a:latin typeface="Algerian" panose="04020705040A02060702" pitchFamily="82" charset="0"/>
              </a:rPr>
              <a:t>FACTORY OVERTIME</a:t>
            </a:r>
          </a:p>
        </p:txBody>
      </p:sp>
    </p:spTree>
    <p:extLst>
      <p:ext uri="{BB962C8B-B14F-4D97-AF65-F5344CB8AC3E}">
        <p14:creationId xmlns:p14="http://schemas.microsoft.com/office/powerpoint/2010/main" val="3069343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070C0"/>
            </a:gs>
            <a:gs pos="20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D89B2-61F1-4DD7-B21A-FFA7F4DBDDCA}"/>
              </a:ext>
            </a:extLst>
          </p:cNvPr>
          <p:cNvSpPr>
            <a:spLocks noGrp="1"/>
          </p:cNvSpPr>
          <p:nvPr>
            <p:ph type="title"/>
          </p:nvPr>
        </p:nvSpPr>
        <p:spPr>
          <a:xfrm>
            <a:off x="950359" y="295382"/>
            <a:ext cx="9601200" cy="627365"/>
          </a:xfrm>
          <a:noFill/>
        </p:spPr>
        <p:txBody>
          <a:bodyPr>
            <a:normAutofit fontScale="90000"/>
          </a:bodyPr>
          <a:lstStyle/>
          <a:p>
            <a:r>
              <a:rPr lang="en-US" b="1" dirty="0">
                <a:latin typeface="Algerian" panose="04020705040A02060702" pitchFamily="82" charset="0"/>
              </a:rPr>
              <a:t>TERMINATION AND SEVERANCE</a:t>
            </a:r>
          </a:p>
        </p:txBody>
      </p:sp>
      <p:sp>
        <p:nvSpPr>
          <p:cNvPr id="3" name="Content Placeholder 2">
            <a:extLst>
              <a:ext uri="{FF2B5EF4-FFF2-40B4-BE49-F238E27FC236}">
                <a16:creationId xmlns:a16="http://schemas.microsoft.com/office/drawing/2014/main" id="{F0F6C947-7612-45C9-9ECC-E9EBC99D37B2}"/>
              </a:ext>
            </a:extLst>
          </p:cNvPr>
          <p:cNvSpPr>
            <a:spLocks noGrp="1"/>
          </p:cNvSpPr>
          <p:nvPr>
            <p:ph idx="1"/>
          </p:nvPr>
        </p:nvSpPr>
        <p:spPr>
          <a:xfrm>
            <a:off x="787686" y="922747"/>
            <a:ext cx="9601200" cy="375007"/>
          </a:xfrm>
        </p:spPr>
        <p:txBody>
          <a:bodyPr>
            <a:normAutofit lnSpcReduction="10000"/>
          </a:bodyPr>
          <a:lstStyle/>
          <a:p>
            <a:pPr marL="0" indent="0" algn="just">
              <a:buNone/>
            </a:pPr>
            <a:r>
              <a:rPr lang="en-US" dirty="0"/>
              <a:t>An employer can terminate a contract of employment for an unspecific period of time: </a:t>
            </a:r>
          </a:p>
        </p:txBody>
      </p:sp>
      <p:graphicFrame>
        <p:nvGraphicFramePr>
          <p:cNvPr id="5" name="Diagram 4">
            <a:extLst>
              <a:ext uri="{FF2B5EF4-FFF2-40B4-BE49-F238E27FC236}">
                <a16:creationId xmlns:a16="http://schemas.microsoft.com/office/drawing/2014/main" id="{92067B5D-F0A8-4635-9E6F-E4EA5DA6A3FA}"/>
              </a:ext>
            </a:extLst>
          </p:cNvPr>
          <p:cNvGraphicFramePr/>
          <p:nvPr>
            <p:extLst>
              <p:ext uri="{D42A27DB-BD31-4B8C-83A1-F6EECF244321}">
                <p14:modId xmlns:p14="http://schemas.microsoft.com/office/powerpoint/2010/main" val="4166914200"/>
              </p:ext>
            </p:extLst>
          </p:nvPr>
        </p:nvGraphicFramePr>
        <p:xfrm>
          <a:off x="2514312" y="1297754"/>
          <a:ext cx="8687087"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274242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2225</TotalTime>
  <Words>1868</Words>
  <Application>Microsoft Office PowerPoint</Application>
  <PresentationFormat>Widescreen</PresentationFormat>
  <Paragraphs>196</Paragraphs>
  <Slides>21</Slides>
  <Notes>18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Algerian</vt:lpstr>
      <vt:lpstr>Arial</vt:lpstr>
      <vt:lpstr>Arial Narrow</vt:lpstr>
      <vt:lpstr>Baskerville Old Face</vt:lpstr>
      <vt:lpstr>Calibri</vt:lpstr>
      <vt:lpstr>Franklin Gothic Book</vt:lpstr>
      <vt:lpstr>Merriweather Sans</vt:lpstr>
      <vt:lpstr>Noto Sans Symbols</vt:lpstr>
      <vt:lpstr>Verdana</vt:lpstr>
      <vt:lpstr>Wingdings</vt:lpstr>
      <vt:lpstr>Crop</vt:lpstr>
      <vt:lpstr>     The System of Industrial Relations &amp; Conditions of Work                                                 </vt:lpstr>
      <vt:lpstr>MINISTRY OF LABOUR (MOL)</vt:lpstr>
      <vt:lpstr>PowerPoint Presentation</vt:lpstr>
      <vt:lpstr>Legal Framework </vt:lpstr>
      <vt:lpstr>The Constitution </vt:lpstr>
      <vt:lpstr>National Legislation: Conditions of Work</vt:lpstr>
      <vt:lpstr>OVERTIME </vt:lpstr>
      <vt:lpstr>FACTORY OVERTIME</vt:lpstr>
      <vt:lpstr>TERMINATION AND SEVERANCE</vt:lpstr>
      <vt:lpstr>NOTICE PERIOD FOR TERMINATION</vt:lpstr>
      <vt:lpstr>PAYMENT IN LIEU OF NOTICE : s16,tespa</vt:lpstr>
      <vt:lpstr>PowerPoint Presentation</vt:lpstr>
      <vt:lpstr>CALCULATING THE SEVERANCE OR REDUNDANCY ALLOWANCE</vt:lpstr>
      <vt:lpstr>UNFAIR DISMISSALS – S8 (1), TESPA</vt:lpstr>
      <vt:lpstr>Leave: S3, Leave with pay act</vt:lpstr>
      <vt:lpstr>Minimum Wage</vt:lpstr>
      <vt:lpstr>WAGES </vt:lpstr>
      <vt:lpstr>INSPECTIONS </vt:lpstr>
      <vt:lpstr>RECORDS </vt:lpstr>
      <vt:lpstr>LEGISLATIVE REVIEW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CLO</dc:creator>
  <cp:lastModifiedBy>CLO</cp:lastModifiedBy>
  <cp:revision>84</cp:revision>
  <dcterms:created xsi:type="dcterms:W3CDTF">2022-01-27T15:28:30Z</dcterms:created>
  <dcterms:modified xsi:type="dcterms:W3CDTF">2022-02-10T19:36:28Z</dcterms:modified>
</cp:coreProperties>
</file>